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359900" cy="6840538"/>
  <p:notesSz cx="6858000" cy="9144000"/>
  <p:defaultTextStyle>
    <a:defPPr>
      <a:defRPr lang="tr-TR"/>
    </a:defPPr>
    <a:lvl1pPr marL="0" algn="l" defTabSz="777606" rtl="0" eaLnBrk="1" latinLnBrk="0" hangingPunct="1">
      <a:defRPr sz="1531" kern="1200">
        <a:solidFill>
          <a:schemeClr val="tx1"/>
        </a:solidFill>
        <a:latin typeface="+mn-lt"/>
        <a:ea typeface="+mn-ea"/>
        <a:cs typeface="+mn-cs"/>
      </a:defRPr>
    </a:lvl1pPr>
    <a:lvl2pPr marL="388803" algn="l" defTabSz="777606" rtl="0" eaLnBrk="1" latinLnBrk="0" hangingPunct="1">
      <a:defRPr sz="1531" kern="1200">
        <a:solidFill>
          <a:schemeClr val="tx1"/>
        </a:solidFill>
        <a:latin typeface="+mn-lt"/>
        <a:ea typeface="+mn-ea"/>
        <a:cs typeface="+mn-cs"/>
      </a:defRPr>
    </a:lvl2pPr>
    <a:lvl3pPr marL="777606" algn="l" defTabSz="777606" rtl="0" eaLnBrk="1" latinLnBrk="0" hangingPunct="1">
      <a:defRPr sz="1531" kern="1200">
        <a:solidFill>
          <a:schemeClr val="tx1"/>
        </a:solidFill>
        <a:latin typeface="+mn-lt"/>
        <a:ea typeface="+mn-ea"/>
        <a:cs typeface="+mn-cs"/>
      </a:defRPr>
    </a:lvl3pPr>
    <a:lvl4pPr marL="1166409" algn="l" defTabSz="777606" rtl="0" eaLnBrk="1" latinLnBrk="0" hangingPunct="1">
      <a:defRPr sz="1531" kern="1200">
        <a:solidFill>
          <a:schemeClr val="tx1"/>
        </a:solidFill>
        <a:latin typeface="+mn-lt"/>
        <a:ea typeface="+mn-ea"/>
        <a:cs typeface="+mn-cs"/>
      </a:defRPr>
    </a:lvl4pPr>
    <a:lvl5pPr marL="1555212" algn="l" defTabSz="777606" rtl="0" eaLnBrk="1" latinLnBrk="0" hangingPunct="1">
      <a:defRPr sz="1531" kern="1200">
        <a:solidFill>
          <a:schemeClr val="tx1"/>
        </a:solidFill>
        <a:latin typeface="+mn-lt"/>
        <a:ea typeface="+mn-ea"/>
        <a:cs typeface="+mn-cs"/>
      </a:defRPr>
    </a:lvl5pPr>
    <a:lvl6pPr marL="1944014" algn="l" defTabSz="777606" rtl="0" eaLnBrk="1" latinLnBrk="0" hangingPunct="1">
      <a:defRPr sz="1531" kern="1200">
        <a:solidFill>
          <a:schemeClr val="tx1"/>
        </a:solidFill>
        <a:latin typeface="+mn-lt"/>
        <a:ea typeface="+mn-ea"/>
        <a:cs typeface="+mn-cs"/>
      </a:defRPr>
    </a:lvl6pPr>
    <a:lvl7pPr marL="2332817" algn="l" defTabSz="777606" rtl="0" eaLnBrk="1" latinLnBrk="0" hangingPunct="1">
      <a:defRPr sz="1531" kern="1200">
        <a:solidFill>
          <a:schemeClr val="tx1"/>
        </a:solidFill>
        <a:latin typeface="+mn-lt"/>
        <a:ea typeface="+mn-ea"/>
        <a:cs typeface="+mn-cs"/>
      </a:defRPr>
    </a:lvl7pPr>
    <a:lvl8pPr marL="2721620" algn="l" defTabSz="777606" rtl="0" eaLnBrk="1" latinLnBrk="0" hangingPunct="1">
      <a:defRPr sz="1531" kern="1200">
        <a:solidFill>
          <a:schemeClr val="tx1"/>
        </a:solidFill>
        <a:latin typeface="+mn-lt"/>
        <a:ea typeface="+mn-ea"/>
        <a:cs typeface="+mn-cs"/>
      </a:defRPr>
    </a:lvl8pPr>
    <a:lvl9pPr marL="3110423" algn="l" defTabSz="777606" rtl="0" eaLnBrk="1" latinLnBrk="0" hangingPunct="1">
      <a:defRPr sz="153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1993" y="1119505"/>
            <a:ext cx="7955915" cy="2381521"/>
          </a:xfrm>
        </p:spPr>
        <p:txBody>
          <a:bodyPr anchor="b"/>
          <a:lstStyle>
            <a:lvl1pPr algn="ctr">
              <a:defRPr sz="5985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988" y="3592866"/>
            <a:ext cx="7019925" cy="1651546"/>
          </a:xfrm>
        </p:spPr>
        <p:txBody>
          <a:bodyPr/>
          <a:lstStyle>
            <a:lvl1pPr marL="0" indent="0" algn="ctr">
              <a:buNone/>
              <a:defRPr sz="2394"/>
            </a:lvl1pPr>
            <a:lvl2pPr marL="456057" indent="0" algn="ctr">
              <a:buNone/>
              <a:defRPr sz="1995"/>
            </a:lvl2pPr>
            <a:lvl3pPr marL="912114" indent="0" algn="ctr">
              <a:buNone/>
              <a:defRPr sz="1795"/>
            </a:lvl3pPr>
            <a:lvl4pPr marL="1368171" indent="0" algn="ctr">
              <a:buNone/>
              <a:defRPr sz="1596"/>
            </a:lvl4pPr>
            <a:lvl5pPr marL="1824228" indent="0" algn="ctr">
              <a:buNone/>
              <a:defRPr sz="1596"/>
            </a:lvl5pPr>
            <a:lvl6pPr marL="2280285" indent="0" algn="ctr">
              <a:buNone/>
              <a:defRPr sz="1596"/>
            </a:lvl6pPr>
            <a:lvl7pPr marL="2736342" indent="0" algn="ctr">
              <a:buNone/>
              <a:defRPr sz="1596"/>
            </a:lvl7pPr>
            <a:lvl8pPr marL="3192399" indent="0" algn="ctr">
              <a:buNone/>
              <a:defRPr sz="1596"/>
            </a:lvl8pPr>
            <a:lvl9pPr marL="3648456" indent="0" algn="ctr">
              <a:buNone/>
              <a:defRPr sz="1596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1E7A-6D73-4B40-A4D8-038A51006B31}" type="datetimeFigureOut">
              <a:rPr lang="tr-TR" smtClean="0"/>
              <a:t>6.09.2018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D4D9-ECA3-479F-9EEF-52C4B44222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871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1E7A-6D73-4B40-A4D8-038A51006B31}" type="datetimeFigureOut">
              <a:rPr lang="tr-TR" smtClean="0"/>
              <a:t>6.09.2018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D4D9-ECA3-479F-9EEF-52C4B44222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619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8179" y="364195"/>
            <a:ext cx="2018228" cy="579704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493" y="364195"/>
            <a:ext cx="5937687" cy="579704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1E7A-6D73-4B40-A4D8-038A51006B31}" type="datetimeFigureOut">
              <a:rPr lang="tr-TR" smtClean="0"/>
              <a:t>6.09.2018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D4D9-ECA3-479F-9EEF-52C4B44222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80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1E7A-6D73-4B40-A4D8-038A51006B31}" type="datetimeFigureOut">
              <a:rPr lang="tr-TR" smtClean="0"/>
              <a:t>6.09.2018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D4D9-ECA3-479F-9EEF-52C4B44222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8639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619" y="1705386"/>
            <a:ext cx="8072914" cy="2845473"/>
          </a:xfrm>
        </p:spPr>
        <p:txBody>
          <a:bodyPr anchor="b"/>
          <a:lstStyle>
            <a:lvl1pPr>
              <a:defRPr sz="5985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8619" y="4577779"/>
            <a:ext cx="8072914" cy="1496367"/>
          </a:xfrm>
        </p:spPr>
        <p:txBody>
          <a:bodyPr/>
          <a:lstStyle>
            <a:lvl1pPr marL="0" indent="0">
              <a:buNone/>
              <a:defRPr sz="2394">
                <a:solidFill>
                  <a:schemeClr val="tx1"/>
                </a:solidFill>
              </a:defRPr>
            </a:lvl1pPr>
            <a:lvl2pPr marL="456057" indent="0">
              <a:buNone/>
              <a:defRPr sz="1995">
                <a:solidFill>
                  <a:schemeClr val="tx1">
                    <a:tint val="75000"/>
                  </a:schemeClr>
                </a:solidFill>
              </a:defRPr>
            </a:lvl2pPr>
            <a:lvl3pPr marL="912114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3pPr>
            <a:lvl4pPr marL="1368171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4pPr>
            <a:lvl5pPr marL="1824228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5pPr>
            <a:lvl6pPr marL="2280285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6pPr>
            <a:lvl7pPr marL="2736342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7pPr>
            <a:lvl8pPr marL="3192399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8pPr>
            <a:lvl9pPr marL="3648456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1E7A-6D73-4B40-A4D8-038A51006B31}" type="datetimeFigureOut">
              <a:rPr lang="tr-TR" smtClean="0"/>
              <a:t>6.09.2018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D4D9-ECA3-479F-9EEF-52C4B44222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763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3493" y="1820976"/>
            <a:ext cx="3977958" cy="43402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8449" y="1820976"/>
            <a:ext cx="3977958" cy="43402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1E7A-6D73-4B40-A4D8-038A51006B31}" type="datetimeFigureOut">
              <a:rPr lang="tr-TR" smtClean="0"/>
              <a:t>6.09.2018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D4D9-ECA3-479F-9EEF-52C4B44222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948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712" y="364197"/>
            <a:ext cx="8072914" cy="132218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4713" y="1676882"/>
            <a:ext cx="3959676" cy="821814"/>
          </a:xfrm>
        </p:spPr>
        <p:txBody>
          <a:bodyPr anchor="b"/>
          <a:lstStyle>
            <a:lvl1pPr marL="0" indent="0">
              <a:buNone/>
              <a:defRPr sz="2394" b="1"/>
            </a:lvl1pPr>
            <a:lvl2pPr marL="456057" indent="0">
              <a:buNone/>
              <a:defRPr sz="1995" b="1"/>
            </a:lvl2pPr>
            <a:lvl3pPr marL="912114" indent="0">
              <a:buNone/>
              <a:defRPr sz="1795" b="1"/>
            </a:lvl3pPr>
            <a:lvl4pPr marL="1368171" indent="0">
              <a:buNone/>
              <a:defRPr sz="1596" b="1"/>
            </a:lvl4pPr>
            <a:lvl5pPr marL="1824228" indent="0">
              <a:buNone/>
              <a:defRPr sz="1596" b="1"/>
            </a:lvl5pPr>
            <a:lvl6pPr marL="2280285" indent="0">
              <a:buNone/>
              <a:defRPr sz="1596" b="1"/>
            </a:lvl6pPr>
            <a:lvl7pPr marL="2736342" indent="0">
              <a:buNone/>
              <a:defRPr sz="1596" b="1"/>
            </a:lvl7pPr>
            <a:lvl8pPr marL="3192399" indent="0">
              <a:buNone/>
              <a:defRPr sz="1596" b="1"/>
            </a:lvl8pPr>
            <a:lvl9pPr marL="3648456" indent="0">
              <a:buNone/>
              <a:defRPr sz="1596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713" y="2498697"/>
            <a:ext cx="3959676" cy="367520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8450" y="1676882"/>
            <a:ext cx="3979177" cy="821814"/>
          </a:xfrm>
        </p:spPr>
        <p:txBody>
          <a:bodyPr anchor="b"/>
          <a:lstStyle>
            <a:lvl1pPr marL="0" indent="0">
              <a:buNone/>
              <a:defRPr sz="2394" b="1"/>
            </a:lvl1pPr>
            <a:lvl2pPr marL="456057" indent="0">
              <a:buNone/>
              <a:defRPr sz="1995" b="1"/>
            </a:lvl2pPr>
            <a:lvl3pPr marL="912114" indent="0">
              <a:buNone/>
              <a:defRPr sz="1795" b="1"/>
            </a:lvl3pPr>
            <a:lvl4pPr marL="1368171" indent="0">
              <a:buNone/>
              <a:defRPr sz="1596" b="1"/>
            </a:lvl4pPr>
            <a:lvl5pPr marL="1824228" indent="0">
              <a:buNone/>
              <a:defRPr sz="1596" b="1"/>
            </a:lvl5pPr>
            <a:lvl6pPr marL="2280285" indent="0">
              <a:buNone/>
              <a:defRPr sz="1596" b="1"/>
            </a:lvl6pPr>
            <a:lvl7pPr marL="2736342" indent="0">
              <a:buNone/>
              <a:defRPr sz="1596" b="1"/>
            </a:lvl7pPr>
            <a:lvl8pPr marL="3192399" indent="0">
              <a:buNone/>
              <a:defRPr sz="1596" b="1"/>
            </a:lvl8pPr>
            <a:lvl9pPr marL="3648456" indent="0">
              <a:buNone/>
              <a:defRPr sz="1596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8450" y="2498697"/>
            <a:ext cx="3979177" cy="367520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1E7A-6D73-4B40-A4D8-038A51006B31}" type="datetimeFigureOut">
              <a:rPr lang="tr-TR" smtClean="0"/>
              <a:t>6.09.2018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D4D9-ECA3-479F-9EEF-52C4B44222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752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1E7A-6D73-4B40-A4D8-038A51006B31}" type="datetimeFigureOut">
              <a:rPr lang="tr-TR" smtClean="0"/>
              <a:t>6.09.2018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D4D9-ECA3-479F-9EEF-52C4B44222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793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1E7A-6D73-4B40-A4D8-038A51006B31}" type="datetimeFigureOut">
              <a:rPr lang="tr-TR" smtClean="0"/>
              <a:t>6.09.2018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D4D9-ECA3-479F-9EEF-52C4B44222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984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712" y="456036"/>
            <a:ext cx="3018811" cy="1596126"/>
          </a:xfrm>
        </p:spPr>
        <p:txBody>
          <a:bodyPr anchor="b"/>
          <a:lstStyle>
            <a:lvl1pPr>
              <a:defRPr sz="3192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9177" y="984912"/>
            <a:ext cx="4738449" cy="4861216"/>
          </a:xfrm>
        </p:spPr>
        <p:txBody>
          <a:bodyPr/>
          <a:lstStyle>
            <a:lvl1pPr>
              <a:defRPr sz="3192"/>
            </a:lvl1pPr>
            <a:lvl2pPr>
              <a:defRPr sz="2793"/>
            </a:lvl2pPr>
            <a:lvl3pPr>
              <a:defRPr sz="2394"/>
            </a:lvl3pPr>
            <a:lvl4pPr>
              <a:defRPr sz="1995"/>
            </a:lvl4pPr>
            <a:lvl5pPr>
              <a:defRPr sz="1995"/>
            </a:lvl5pPr>
            <a:lvl6pPr>
              <a:defRPr sz="1995"/>
            </a:lvl6pPr>
            <a:lvl7pPr>
              <a:defRPr sz="1995"/>
            </a:lvl7pPr>
            <a:lvl8pPr>
              <a:defRPr sz="1995"/>
            </a:lvl8pPr>
            <a:lvl9pPr>
              <a:defRPr sz="1995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4712" y="2052161"/>
            <a:ext cx="3018811" cy="3801883"/>
          </a:xfrm>
        </p:spPr>
        <p:txBody>
          <a:bodyPr/>
          <a:lstStyle>
            <a:lvl1pPr marL="0" indent="0">
              <a:buNone/>
              <a:defRPr sz="1596"/>
            </a:lvl1pPr>
            <a:lvl2pPr marL="456057" indent="0">
              <a:buNone/>
              <a:defRPr sz="1397"/>
            </a:lvl2pPr>
            <a:lvl3pPr marL="912114" indent="0">
              <a:buNone/>
              <a:defRPr sz="1197"/>
            </a:lvl3pPr>
            <a:lvl4pPr marL="1368171" indent="0">
              <a:buNone/>
              <a:defRPr sz="998"/>
            </a:lvl4pPr>
            <a:lvl5pPr marL="1824228" indent="0">
              <a:buNone/>
              <a:defRPr sz="998"/>
            </a:lvl5pPr>
            <a:lvl6pPr marL="2280285" indent="0">
              <a:buNone/>
              <a:defRPr sz="998"/>
            </a:lvl6pPr>
            <a:lvl7pPr marL="2736342" indent="0">
              <a:buNone/>
              <a:defRPr sz="998"/>
            </a:lvl7pPr>
            <a:lvl8pPr marL="3192399" indent="0">
              <a:buNone/>
              <a:defRPr sz="998"/>
            </a:lvl8pPr>
            <a:lvl9pPr marL="3648456" indent="0">
              <a:buNone/>
              <a:defRPr sz="998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1E7A-6D73-4B40-A4D8-038A51006B31}" type="datetimeFigureOut">
              <a:rPr lang="tr-TR" smtClean="0"/>
              <a:t>6.09.2018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D4D9-ECA3-479F-9EEF-52C4B44222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3245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712" y="456036"/>
            <a:ext cx="3018811" cy="1596126"/>
          </a:xfrm>
        </p:spPr>
        <p:txBody>
          <a:bodyPr anchor="b"/>
          <a:lstStyle>
            <a:lvl1pPr>
              <a:defRPr sz="3192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79177" y="984912"/>
            <a:ext cx="4738449" cy="4861216"/>
          </a:xfrm>
        </p:spPr>
        <p:txBody>
          <a:bodyPr anchor="t"/>
          <a:lstStyle>
            <a:lvl1pPr marL="0" indent="0">
              <a:buNone/>
              <a:defRPr sz="3192"/>
            </a:lvl1pPr>
            <a:lvl2pPr marL="456057" indent="0">
              <a:buNone/>
              <a:defRPr sz="2793"/>
            </a:lvl2pPr>
            <a:lvl3pPr marL="912114" indent="0">
              <a:buNone/>
              <a:defRPr sz="2394"/>
            </a:lvl3pPr>
            <a:lvl4pPr marL="1368171" indent="0">
              <a:buNone/>
              <a:defRPr sz="1995"/>
            </a:lvl4pPr>
            <a:lvl5pPr marL="1824228" indent="0">
              <a:buNone/>
              <a:defRPr sz="1995"/>
            </a:lvl5pPr>
            <a:lvl6pPr marL="2280285" indent="0">
              <a:buNone/>
              <a:defRPr sz="1995"/>
            </a:lvl6pPr>
            <a:lvl7pPr marL="2736342" indent="0">
              <a:buNone/>
              <a:defRPr sz="1995"/>
            </a:lvl7pPr>
            <a:lvl8pPr marL="3192399" indent="0">
              <a:buNone/>
              <a:defRPr sz="1995"/>
            </a:lvl8pPr>
            <a:lvl9pPr marL="3648456" indent="0">
              <a:buNone/>
              <a:defRPr sz="1995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4712" y="2052161"/>
            <a:ext cx="3018811" cy="3801883"/>
          </a:xfrm>
        </p:spPr>
        <p:txBody>
          <a:bodyPr/>
          <a:lstStyle>
            <a:lvl1pPr marL="0" indent="0">
              <a:buNone/>
              <a:defRPr sz="1596"/>
            </a:lvl1pPr>
            <a:lvl2pPr marL="456057" indent="0">
              <a:buNone/>
              <a:defRPr sz="1397"/>
            </a:lvl2pPr>
            <a:lvl3pPr marL="912114" indent="0">
              <a:buNone/>
              <a:defRPr sz="1197"/>
            </a:lvl3pPr>
            <a:lvl4pPr marL="1368171" indent="0">
              <a:buNone/>
              <a:defRPr sz="998"/>
            </a:lvl4pPr>
            <a:lvl5pPr marL="1824228" indent="0">
              <a:buNone/>
              <a:defRPr sz="998"/>
            </a:lvl5pPr>
            <a:lvl6pPr marL="2280285" indent="0">
              <a:buNone/>
              <a:defRPr sz="998"/>
            </a:lvl6pPr>
            <a:lvl7pPr marL="2736342" indent="0">
              <a:buNone/>
              <a:defRPr sz="998"/>
            </a:lvl7pPr>
            <a:lvl8pPr marL="3192399" indent="0">
              <a:buNone/>
              <a:defRPr sz="998"/>
            </a:lvl8pPr>
            <a:lvl9pPr marL="3648456" indent="0">
              <a:buNone/>
              <a:defRPr sz="998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1E7A-6D73-4B40-A4D8-038A51006B31}" type="datetimeFigureOut">
              <a:rPr lang="tr-TR" smtClean="0"/>
              <a:t>6.09.2018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D4D9-ECA3-479F-9EEF-52C4B44222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481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3493" y="364197"/>
            <a:ext cx="8072914" cy="132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493" y="1820976"/>
            <a:ext cx="8072914" cy="434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493" y="6340167"/>
            <a:ext cx="2105978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51E7A-6D73-4B40-A4D8-038A51006B31}" type="datetimeFigureOut">
              <a:rPr lang="tr-TR" smtClean="0"/>
              <a:t>6.09.2018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0467" y="6340167"/>
            <a:ext cx="3158966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0429" y="6340167"/>
            <a:ext cx="2105978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0D4D9-ECA3-479F-9EEF-52C4B44222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59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2114" rtl="0" eaLnBrk="1" latinLnBrk="0" hangingPunct="1">
        <a:lnSpc>
          <a:spcPct val="90000"/>
        </a:lnSpc>
        <a:spcBef>
          <a:spcPct val="0"/>
        </a:spcBef>
        <a:buNone/>
        <a:defRPr sz="43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029" indent="-228029" algn="l" defTabSz="912114" rtl="0" eaLnBrk="1" latinLnBrk="0" hangingPunct="1">
        <a:lnSpc>
          <a:spcPct val="90000"/>
        </a:lnSpc>
        <a:spcBef>
          <a:spcPts val="998"/>
        </a:spcBef>
        <a:buFont typeface="Arial" panose="020B0604020202020204" pitchFamily="34" charset="0"/>
        <a:buChar char="•"/>
        <a:defRPr sz="2793" kern="1200">
          <a:solidFill>
            <a:schemeClr val="tx1"/>
          </a:solidFill>
          <a:latin typeface="+mn-lt"/>
          <a:ea typeface="+mn-ea"/>
          <a:cs typeface="+mn-cs"/>
        </a:defRPr>
      </a:lvl1pPr>
      <a:lvl2pPr marL="684086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2394" kern="1200">
          <a:solidFill>
            <a:schemeClr val="tx1"/>
          </a:solidFill>
          <a:latin typeface="+mn-lt"/>
          <a:ea typeface="+mn-ea"/>
          <a:cs typeface="+mn-cs"/>
        </a:defRPr>
      </a:lvl2pPr>
      <a:lvl3pPr marL="1140143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995" kern="1200">
          <a:solidFill>
            <a:schemeClr val="tx1"/>
          </a:solidFill>
          <a:latin typeface="+mn-lt"/>
          <a:ea typeface="+mn-ea"/>
          <a:cs typeface="+mn-cs"/>
        </a:defRPr>
      </a:lvl3pPr>
      <a:lvl4pPr marL="1596200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4pPr>
      <a:lvl5pPr marL="2052257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5pPr>
      <a:lvl6pPr marL="2508314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964371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420428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876485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1pPr>
      <a:lvl2pPr marL="456057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912114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3pPr>
      <a:lvl4pPr marL="1368171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4pPr>
      <a:lvl5pPr marL="1824228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5pPr>
      <a:lvl6pPr marL="2280285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736342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192399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648456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1351280" y="725680"/>
            <a:ext cx="65987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14001 - Çevre Yönetim Sistemi</a:t>
            </a:r>
            <a:endParaRPr lang="tr-T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5510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0" y="2246366"/>
            <a:ext cx="9072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tr-TR" sz="2400" b="0" i="0" dirty="0" smtClean="0">
                <a:solidFill>
                  <a:srgbClr val="333333"/>
                </a:solidFill>
                <a:effectLst/>
                <a:latin typeface="Raleway"/>
              </a:rPr>
              <a:t>Her ge­çen gün da­ha da kü­çü­len dün­ya­mı­zın kay­nak­la­rı­nın son­suz ol­ma­dı­ğı, ürün ve fa­ali­yet­le­rin çev­re et­ki­le­ri­nin ye­rel ve böl­ge­sel kal­ma­yıp, glo­bal ol­du­ğu ar­tık tüm dün­ya­da ka­bul edilmiş­tir. Bu bi­linç çev­re­sel et­ki­le­rin ya­sal uy­gu­la­ma­lar­dan zi­ya­de pi­ya­sa kuv­vet­le­ri ile kont­rol edil­me­si ih­ti­ya­cı­nı da be­ra­be­rin­de getirmiştir.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436880" y="177040"/>
            <a:ext cx="65987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14001 - Çevre Yönetim Sistemi</a:t>
            </a:r>
            <a:endParaRPr lang="tr-T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8730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23520" y="4332556"/>
            <a:ext cx="8798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tr-TR" sz="2400" b="0" i="0" dirty="0" smtClean="0">
                <a:solidFill>
                  <a:srgbClr val="333333"/>
                </a:solidFill>
                <a:effectLst/>
                <a:latin typeface="Raleway"/>
              </a:rPr>
              <a:t>Çev­re Yö­ne­tim Sis­te­mi tüm dün­ya­da ISO 14001 Stan­dar­dı ile bi­lin­mek­te­dir. Çev­re Yö­ne­tim Sis­te­mi­nin, ISO 9001 Ka­li­te Yö­ne­tim Sis­te­mi Stan­dar­dın­dan son­ra ulus­la­ra­ra­sı kuruluş­lar­da ta­nın­ma­sı ve uy­gu­lan­ma­sı çok hız­lı ol­muştur.</a:t>
            </a:r>
            <a:endParaRPr lang="tr-TR" sz="2400" b="0" i="0" dirty="0">
              <a:solidFill>
                <a:srgbClr val="333333"/>
              </a:solidFill>
              <a:effectLst/>
              <a:latin typeface="Raleway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42240" y="648683"/>
            <a:ext cx="87985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tr-TR" sz="2400" b="0" i="0" dirty="0" smtClean="0">
                <a:solidFill>
                  <a:srgbClr val="333333"/>
                </a:solidFill>
                <a:effectLst/>
                <a:latin typeface="Raleway"/>
              </a:rPr>
              <a:t>Bu­gü­nün tü­ke­ti­ci­si bek­len­ti ve ih­ti­yaç­la­rı­nın en üst dü­zey­de kar­şı­lan­ma­sı­nın ya­nı ­sı­ra ken­di­si­ne, ya­şa­dı­ğı çev­re­ye ve dün­ya­sı­na de­ğer ve­ril­me­si­ni, say­gı gös­te­ril­me­si­ni ta­lep et­mek­te ve pi­ya­sa­da bu­nu sor­gu­la­mak­ta­dır. Bu gelişme­ler kuruluş­la­rın çev­re ile etkileşim­le­ri­ni kont­rol al­tın­da tu­ta­bil­me­le­ri­ni ve çev­re ic­ra­at ve ba­şa­rı­la­rı­nı sü­rek­li iyileş­ti­re­bil­me­le­ri­ni sağ­la­ya­cak yö­ne­tim sis­tem­le­ri­ne ih­ti­yaç bu­lun­du­ğu ger­çe­ği­ni or­ta­ya çıkarmış­tır.</a:t>
            </a:r>
          </a:p>
        </p:txBody>
      </p:sp>
    </p:spTree>
    <p:extLst>
      <p:ext uri="{BB962C8B-B14F-4D97-AF65-F5344CB8AC3E}">
        <p14:creationId xmlns:p14="http://schemas.microsoft.com/office/powerpoint/2010/main" val="1972000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18379" y="136400"/>
            <a:ext cx="65966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3600" b="1" i="0" dirty="0" smtClean="0">
                <a:solidFill>
                  <a:srgbClr val="333333"/>
                </a:solidFill>
                <a:effectLst/>
                <a:latin typeface="Raleway"/>
              </a:rPr>
              <a:t>NE­DEN TS EN ISO 14001</a:t>
            </a:r>
            <a:r>
              <a:rPr lang="tr-TR" sz="3600" b="1" i="0" dirty="0" smtClean="0">
                <a:solidFill>
                  <a:srgbClr val="333333"/>
                </a:solidFill>
                <a:effectLst/>
                <a:latin typeface="Raleway"/>
              </a:rPr>
              <a:t> </a:t>
            </a:r>
            <a:r>
              <a:rPr lang="nb-NO" sz="3600" b="1" i="0" dirty="0" smtClean="0">
                <a:solidFill>
                  <a:srgbClr val="333333"/>
                </a:solidFill>
                <a:effectLst/>
                <a:latin typeface="Raleway"/>
              </a:rPr>
              <a:t>?</a:t>
            </a:r>
            <a:r>
              <a:rPr lang="tr-TR" sz="3600" b="1" i="0" dirty="0" smtClean="0">
                <a:solidFill>
                  <a:srgbClr val="333333"/>
                </a:solidFill>
                <a:effectLst/>
                <a:latin typeface="Raleway"/>
              </a:rPr>
              <a:t>??</a:t>
            </a:r>
            <a:endParaRPr lang="tr-TR" sz="3600" dirty="0"/>
          </a:p>
        </p:txBody>
      </p:sp>
      <p:sp>
        <p:nvSpPr>
          <p:cNvPr id="5" name="Dikdörtgen 4"/>
          <p:cNvSpPr/>
          <p:nvPr/>
        </p:nvSpPr>
        <p:spPr>
          <a:xfrm>
            <a:off x="274320" y="1128171"/>
            <a:ext cx="88696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0" i="0" dirty="0" smtClean="0">
                <a:solidFill>
                  <a:srgbClr val="333333"/>
                </a:solidFill>
                <a:effectLst/>
                <a:latin typeface="Raleway"/>
              </a:rPr>
              <a:t>Çev­re Yö­ne­tim Sis­te­mi tüm dün­ya­da ISO 14001 stan­dar­dı ile bi­lin­mek­te­dir ve ISO 9001 Ka­li­te Yö­ne­tim Sis­te­mi Stan­dar­dın­dan son­ra ulus­la­ra­ra­sı kuruluş­lar­da ta­nın­ma­sı ve uy­gu­lan­ma­sı çok hız­lı olmuş­tur.</a:t>
            </a:r>
          </a:p>
          <a:p>
            <a:pPr algn="just"/>
            <a:endParaRPr lang="tr-TR" sz="2400" b="0" i="0" dirty="0" smtClean="0">
              <a:solidFill>
                <a:srgbClr val="333333"/>
              </a:solidFill>
              <a:effectLst/>
              <a:latin typeface="Raleway"/>
            </a:endParaRPr>
          </a:p>
          <a:p>
            <a:pPr algn="just"/>
            <a:r>
              <a:rPr lang="tr-TR" sz="2400" b="0" i="0" dirty="0" err="1" smtClean="0">
                <a:solidFill>
                  <a:srgbClr val="333333"/>
                </a:solidFill>
                <a:effectLst/>
                <a:latin typeface="Raleway"/>
              </a:rPr>
              <a:t>ÇYS'nin</a:t>
            </a:r>
            <a:r>
              <a:rPr lang="tr-TR" sz="2400" b="0" i="0" dirty="0" smtClean="0">
                <a:solidFill>
                  <a:srgbClr val="333333"/>
                </a:solidFill>
                <a:effectLst/>
                <a:latin typeface="Raleway"/>
              </a:rPr>
              <a:t> kuruluş­lar­da geliştirilme­si­nin ama­cı;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b="0" i="0" dirty="0" smtClean="0">
                <a:solidFill>
                  <a:srgbClr val="333333"/>
                </a:solidFill>
                <a:effectLst/>
                <a:latin typeface="Raleway"/>
              </a:rPr>
              <a:t>Ulu­sal ve/ve­ya ulus­la­ra­ra­sı mev­zu­at­la­ra uyu­mun ar­tı­rıl­ma­sı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b="0" i="0" dirty="0" smtClean="0">
                <a:solidFill>
                  <a:srgbClr val="333333"/>
                </a:solidFill>
                <a:effectLst/>
                <a:latin typeface="Raleway"/>
              </a:rPr>
              <a:t>Çev­re­sel per­for­man­sın ar­tı­rıl­ma­sı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b="0" i="0" dirty="0" smtClean="0">
                <a:solidFill>
                  <a:srgbClr val="333333"/>
                </a:solidFill>
                <a:effectLst/>
                <a:latin typeface="Raleway"/>
              </a:rPr>
              <a:t>Mar­ket Stra­te­ji­le­ri: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b="0" i="0" dirty="0" smtClean="0">
                <a:solidFill>
                  <a:srgbClr val="333333"/>
                </a:solidFill>
                <a:effectLst/>
                <a:latin typeface="Raleway"/>
              </a:rPr>
              <a:t>Ulus­la­ra­ra­sı re­ka­bet­te avan­taj sağ­la­ma­sı 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b="0" i="0" dirty="0" smtClean="0">
                <a:solidFill>
                  <a:srgbClr val="333333"/>
                </a:solidFill>
                <a:effectLst/>
                <a:latin typeface="Raleway"/>
              </a:rPr>
              <a:t>Fir­ma iti­bar ve pa­zar pa­yı­nın ar­tı­rıl­ma­sı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b="0" i="0" dirty="0" smtClean="0">
                <a:solidFill>
                  <a:srgbClr val="333333"/>
                </a:solidFill>
                <a:effectLst/>
                <a:latin typeface="Raleway"/>
              </a:rPr>
              <a:t>Ma­li­yet kont­ro­lü­nün geliştirilme­siy­le mas­rafla­rın azal­tıl­ma­sı ve ve­rim­li­li­ğin ar­tı­rıl­ma­sı</a:t>
            </a:r>
          </a:p>
        </p:txBody>
      </p:sp>
    </p:spTree>
    <p:extLst>
      <p:ext uri="{BB962C8B-B14F-4D97-AF65-F5344CB8AC3E}">
        <p14:creationId xmlns:p14="http://schemas.microsoft.com/office/powerpoint/2010/main" val="4243345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84480" y="610424"/>
            <a:ext cx="8808720" cy="5009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0" i="0" dirty="0" smtClean="0">
                <a:solidFill>
                  <a:srgbClr val="333333"/>
                </a:solidFill>
                <a:effectLst/>
                <a:latin typeface="Raleway"/>
              </a:rPr>
              <a:t>Acil du­rum­la­ra (</a:t>
            </a:r>
            <a:r>
              <a:rPr lang="tr-TR" sz="2400" b="0" i="0" dirty="0" err="1" smtClean="0">
                <a:solidFill>
                  <a:srgbClr val="333333"/>
                </a:solidFill>
                <a:effectLst/>
                <a:latin typeface="Raleway"/>
              </a:rPr>
              <a:t>dep­rem,yan­gın</a:t>
            </a:r>
            <a:r>
              <a:rPr lang="tr-TR" sz="2400" b="0" i="0" dirty="0" smtClean="0">
                <a:solidFill>
                  <a:srgbClr val="333333"/>
                </a:solidFill>
                <a:effectLst/>
                <a:latin typeface="Raleway"/>
              </a:rPr>
              <a:t>, sel vb.) ve ka­za­la­ra kar­şı ha­zır­lık­lı bu­lu­na­rak me­su­li­yet­le so­nuç­la­nan ka­za vb. olay­la­rın azal­tıl­ma­sı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0" i="0" dirty="0" smtClean="0">
                <a:solidFill>
                  <a:srgbClr val="333333"/>
                </a:solidFill>
                <a:effectLst/>
                <a:latin typeface="Raleway"/>
              </a:rPr>
              <a:t>Kir­li­li­ğin kay­nak­tan başla­ya­rak kont­rol al­tı­na alın­ma­sı ve azal­tıl­ma­sı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0" i="0" dirty="0" smtClean="0">
                <a:solidFill>
                  <a:srgbClr val="333333"/>
                </a:solidFill>
                <a:effectLst/>
                <a:latin typeface="Raleway"/>
              </a:rPr>
              <a:t>Gir­di mal­ze­me­le­ri ve ener­ji ta­sar­ru­fu sağ­lan­ma­sı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0" i="0" dirty="0" smtClean="0">
                <a:solidFill>
                  <a:srgbClr val="333333"/>
                </a:solidFill>
                <a:effectLst/>
                <a:latin typeface="Raleway"/>
              </a:rPr>
              <a:t>İzin ve yet­ki bel­ge­le­ri­nin alın­ma­sı­nın ko­lay­laştı­rıl­ma­sı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0" i="0" dirty="0" smtClean="0">
                <a:solidFill>
                  <a:srgbClr val="333333"/>
                </a:solidFill>
                <a:effectLst/>
                <a:latin typeface="Raleway"/>
              </a:rPr>
              <a:t> ISO 14001 tüm dün­ya­ca bi­li­nen ve kul­la­nı­lan or­tak bir dil ol­du­ğun­dan glo­bal pa­zar­da ka­bul edi­lir­li­ğin sağ­lan­ma­sı</a:t>
            </a:r>
          </a:p>
        </p:txBody>
      </p:sp>
    </p:spTree>
    <p:extLst>
      <p:ext uri="{BB962C8B-B14F-4D97-AF65-F5344CB8AC3E}">
        <p14:creationId xmlns:p14="http://schemas.microsoft.com/office/powerpoint/2010/main" val="1083467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</TotalTime>
  <Words>237</Words>
  <Application>Microsoft Office PowerPoint</Application>
  <PresentationFormat>Özel</PresentationFormat>
  <Paragraphs>20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Raleway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DALI</dc:creator>
  <cp:lastModifiedBy>DALI</cp:lastModifiedBy>
  <cp:revision>2</cp:revision>
  <dcterms:created xsi:type="dcterms:W3CDTF">2018-09-04T07:57:52Z</dcterms:created>
  <dcterms:modified xsi:type="dcterms:W3CDTF">2018-09-06T07:18:05Z</dcterms:modified>
</cp:coreProperties>
</file>