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84"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7" r:id="rId11"/>
    <p:sldId id="266" r:id="rId12"/>
    <p:sldId id="295" r:id="rId13"/>
    <p:sldId id="296" r:id="rId14"/>
    <p:sldId id="303" r:id="rId15"/>
    <p:sldId id="298" r:id="rId16"/>
    <p:sldId id="299" r:id="rId17"/>
    <p:sldId id="269" r:id="rId18"/>
    <p:sldId id="294" r:id="rId19"/>
    <p:sldId id="271" r:id="rId20"/>
    <p:sldId id="293" r:id="rId21"/>
    <p:sldId id="285" r:id="rId22"/>
    <p:sldId id="286" r:id="rId23"/>
    <p:sldId id="287" r:id="rId24"/>
    <p:sldId id="288" r:id="rId25"/>
    <p:sldId id="289" r:id="rId26"/>
    <p:sldId id="273" r:id="rId27"/>
    <p:sldId id="275" r:id="rId28"/>
    <p:sldId id="274" r:id="rId29"/>
    <p:sldId id="276" r:id="rId30"/>
    <p:sldId id="277" r:id="rId31"/>
    <p:sldId id="301" r:id="rId32"/>
    <p:sldId id="302" r:id="rId33"/>
    <p:sldId id="280" r:id="rId34"/>
    <p:sldId id="281" r:id="rId35"/>
    <p:sldId id="282" r:id="rId36"/>
    <p:sldId id="278" r:id="rId3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146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A9E27D-5E1E-453B-B57D-2F0A77BC2F15}" type="datetimeFigureOut">
              <a:rPr lang="tr-TR" smtClean="0"/>
              <a:pPr/>
              <a:t>06.03.2019</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114EC4-FCB7-43DB-897C-8991682B5540}"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3C114EC4-FCB7-43DB-897C-8991682B5540}" type="slidenum">
              <a:rPr lang="tr-TR" smtClean="0"/>
              <a:pPr/>
              <a:t>12</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9" name="8 Alt Başlık"/>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Başlık"/>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tr-TR" smtClean="0"/>
              <a:t>Asıl başlık stili için tıklatın</a:t>
            </a:r>
            <a:endParaRPr kumimoji="0" lang="en-US"/>
          </a:p>
        </p:txBody>
      </p:sp>
      <p:cxnSp>
        <p:nvCxnSpPr>
          <p:cNvPr id="8" name="7 Düz Bağlayıcı"/>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Düz Bağlayıcı"/>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Oval"/>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14 Veri Yer Tutucusu"/>
          <p:cNvSpPr>
            <a:spLocks noGrp="1"/>
          </p:cNvSpPr>
          <p:nvPr>
            <p:ph type="dt" sz="half" idx="10"/>
          </p:nvPr>
        </p:nvSpPr>
        <p:spPr/>
        <p:txBody>
          <a:bodyPr/>
          <a:lstStyle/>
          <a:p>
            <a:fld id="{D9F75050-0E15-4C5B-92B0-66D068882F1F}" type="datetimeFigureOut">
              <a:rPr lang="tr-TR" smtClean="0"/>
              <a:pPr/>
              <a:t>06.03.2019</a:t>
            </a:fld>
            <a:endParaRPr lang="tr-TR"/>
          </a:p>
        </p:txBody>
      </p:sp>
      <p:sp>
        <p:nvSpPr>
          <p:cNvPr id="16" name="15 Slayt Numarası Yer Tutucusu"/>
          <p:cNvSpPr>
            <a:spLocks noGrp="1"/>
          </p:cNvSpPr>
          <p:nvPr>
            <p:ph type="sldNum" sz="quarter" idx="11"/>
          </p:nvPr>
        </p:nvSpPr>
        <p:spPr/>
        <p:txBody>
          <a:bodyPr/>
          <a:lstStyle/>
          <a:p>
            <a:fld id="{B1DEFA8C-F947-479F-BE07-76B6B3F80BF1}" type="slidenum">
              <a:rPr lang="tr-TR" smtClean="0"/>
              <a:pPr/>
              <a:t>‹#›</a:t>
            </a:fld>
            <a:endParaRPr lang="tr-TR"/>
          </a:p>
        </p:txBody>
      </p:sp>
      <p:sp>
        <p:nvSpPr>
          <p:cNvPr id="17" name="16 Altbilgi Yer Tutucusu"/>
          <p:cNvSpPr>
            <a:spLocks noGrp="1"/>
          </p:cNvSpPr>
          <p:nvPr>
            <p:ph type="ftr" sz="quarter" idx="12"/>
          </p:nvPr>
        </p:nvSpPr>
        <p:spPr/>
        <p:txBody>
          <a:bodyPr/>
          <a:lstStyle/>
          <a:p>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06.03.2019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06.03.2019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9" name="8 İçerik Yer Tutucusu"/>
          <p:cNvSpPr>
            <a:spLocks noGrp="1"/>
          </p:cNvSpPr>
          <p:nvPr>
            <p:ph idx="1"/>
          </p:nvPr>
        </p:nvSpPr>
        <p:spPr>
          <a:xfrm>
            <a:off x="457200" y="1524000"/>
            <a:ext cx="8229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4" name="13 Veri Yer Tutucusu"/>
          <p:cNvSpPr>
            <a:spLocks noGrp="1"/>
          </p:cNvSpPr>
          <p:nvPr>
            <p:ph type="dt" sz="half" idx="14"/>
          </p:nvPr>
        </p:nvSpPr>
        <p:spPr/>
        <p:txBody>
          <a:bodyPr/>
          <a:lstStyle/>
          <a:p>
            <a:fld id="{D9F75050-0E15-4C5B-92B0-66D068882F1F}" type="datetimeFigureOut">
              <a:rPr lang="tr-TR" smtClean="0"/>
              <a:pPr/>
              <a:t>06.03.2019</a:t>
            </a:fld>
            <a:endParaRPr lang="tr-TR"/>
          </a:p>
        </p:txBody>
      </p:sp>
      <p:sp>
        <p:nvSpPr>
          <p:cNvPr id="15" name="14 Slayt Numarası Yer Tutucusu"/>
          <p:cNvSpPr>
            <a:spLocks noGrp="1"/>
          </p:cNvSpPr>
          <p:nvPr>
            <p:ph type="sldNum" sz="quarter" idx="15"/>
          </p:nvPr>
        </p:nvSpPr>
        <p:spPr/>
        <p:txBody>
          <a:bodyPr/>
          <a:lstStyle>
            <a:lvl1pPr algn="ctr">
              <a:defRPr/>
            </a:lvl1pPr>
          </a:lstStyle>
          <a:p>
            <a:fld id="{B1DEFA8C-F947-479F-BE07-76B6B3F80BF1}" type="slidenum">
              <a:rPr lang="tr-TR" smtClean="0"/>
              <a:pPr/>
              <a:t>‹#›</a:t>
            </a:fld>
            <a:endParaRPr lang="tr-TR"/>
          </a:p>
        </p:txBody>
      </p:sp>
      <p:sp>
        <p:nvSpPr>
          <p:cNvPr id="16" name="15 Altbilgi Yer Tutucusu"/>
          <p:cNvSpPr>
            <a:spLocks noGrp="1"/>
          </p:cNvSpPr>
          <p:nvPr>
            <p:ph type="ftr" sz="quarter" idx="16"/>
          </p:nvPr>
        </p:nvSpPr>
        <p:spPr/>
        <p:txBody>
          <a:bodyPr/>
          <a:lstStyle/>
          <a:p>
            <a:endParaRPr lang="tr-TR"/>
          </a:p>
        </p:txBody>
      </p:sp>
      <p:sp>
        <p:nvSpPr>
          <p:cNvPr id="17" name="16 Başlık"/>
          <p:cNvSpPr>
            <a:spLocks noGrp="1"/>
          </p:cNvSpPr>
          <p:nvPr>
            <p:ph type="title"/>
          </p:nvPr>
        </p:nvSpPr>
        <p:spPr/>
        <p:txBody>
          <a:bodyPr rtlCol="0" anchor="b" anchorCtr="0"/>
          <a:lstStyle/>
          <a:p>
            <a:r>
              <a:rPr kumimoji="0" lang="tr-TR" smtClean="0"/>
              <a:t>Asıl başlık stili için tıklatın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3 Veri Yer Tutucusu"/>
          <p:cNvSpPr>
            <a:spLocks noGrp="1"/>
          </p:cNvSpPr>
          <p:nvPr>
            <p:ph type="dt" sz="half" idx="10"/>
          </p:nvPr>
        </p:nvSpPr>
        <p:spPr/>
        <p:txBody>
          <a:bodyPr/>
          <a:lstStyle/>
          <a:p>
            <a:fld id="{D9F75050-0E15-4C5B-92B0-66D068882F1F}" type="datetimeFigureOut">
              <a:rPr lang="tr-TR" smtClean="0"/>
              <a:pPr/>
              <a:t>06.03.2019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2" name="1 Başlık"/>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cxnSp>
        <p:nvCxnSpPr>
          <p:cNvPr id="7" name="6 Düz Bağlayıcı"/>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4 Veri Yer Tutucusu"/>
          <p:cNvSpPr>
            <a:spLocks noGrp="1"/>
          </p:cNvSpPr>
          <p:nvPr>
            <p:ph type="dt" sz="half" idx="10"/>
          </p:nvPr>
        </p:nvSpPr>
        <p:spPr/>
        <p:txBody>
          <a:bodyPr/>
          <a:lstStyle/>
          <a:p>
            <a:fld id="{D9F75050-0E15-4C5B-92B0-66D068882F1F}" type="datetimeFigureOut">
              <a:rPr lang="tr-TR" smtClean="0"/>
              <a:pPr/>
              <a:t>06.03.2019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11" name="10 İçerik Yer Tutucusu"/>
          <p:cNvSpPr>
            <a:spLocks noGrp="1"/>
          </p:cNvSpPr>
          <p:nvPr>
            <p:ph sz="half" idx="1"/>
          </p:nvPr>
        </p:nvSpPr>
        <p:spPr>
          <a:xfrm>
            <a:off x="457200" y="1524000"/>
            <a:ext cx="4059936"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half" idx="2"/>
          </p:nvPr>
        </p:nvSpPr>
        <p:spPr>
          <a:xfrm>
            <a:off x="4648200" y="1524000"/>
            <a:ext cx="4059936"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8" name="7 Altbilgi Yer Tutucusu"/>
          <p:cNvSpPr>
            <a:spLocks noGrp="1"/>
          </p:cNvSpPr>
          <p:nvPr>
            <p:ph type="ftr" sz="quarter" idx="11"/>
          </p:nvPr>
        </p:nvSpPr>
        <p:spPr/>
        <p:txBody>
          <a:bodyPr/>
          <a:lstStyle/>
          <a:p>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06.03.2019</a:t>
            </a:fld>
            <a:endParaRPr lang="tr-TR"/>
          </a:p>
        </p:txBody>
      </p:sp>
      <p:sp>
        <p:nvSpPr>
          <p:cNvPr id="3" name="2 Metin Yer Tutucusu"/>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32" name="31 İçerik Yer Tutucusu"/>
          <p:cNvSpPr>
            <a:spLocks noGrp="1"/>
          </p:cNvSpPr>
          <p:nvPr>
            <p:ph sz="half" idx="2"/>
          </p:nvPr>
        </p:nvSpPr>
        <p:spPr>
          <a:xfrm>
            <a:off x="457200" y="2201896"/>
            <a:ext cx="4038600" cy="391363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34" name="33 İçerik Yer Tutucusu"/>
          <p:cNvSpPr>
            <a:spLocks noGrp="1"/>
          </p:cNvSpPr>
          <p:nvPr>
            <p:ph sz="quarter" idx="4"/>
          </p:nvPr>
        </p:nvSpPr>
        <p:spPr>
          <a:xfrm>
            <a:off x="4649788" y="2201896"/>
            <a:ext cx="4038600" cy="391363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 name="1 Başlık"/>
          <p:cNvSpPr>
            <a:spLocks noGrp="1"/>
          </p:cNvSpPr>
          <p:nvPr>
            <p:ph type="title"/>
          </p:nvPr>
        </p:nvSpPr>
        <p:spPr>
          <a:xfrm>
            <a:off x="457200" y="155448"/>
            <a:ext cx="8229600" cy="1143000"/>
          </a:xfrm>
        </p:spPr>
        <p:txBody>
          <a:bodyPr anchor="b" anchorCtr="0"/>
          <a:lstStyle>
            <a:lvl1pPr>
              <a:defRPr/>
            </a:lvl1pPr>
          </a:lstStyle>
          <a:p>
            <a:r>
              <a:rPr kumimoji="0" lang="tr-TR" smtClean="0"/>
              <a:t>Asıl başlık stili için tıklatın</a:t>
            </a:r>
            <a:endParaRPr kumimoji="0" lang="en-US"/>
          </a:p>
        </p:txBody>
      </p:sp>
      <p:sp>
        <p:nvSpPr>
          <p:cNvPr id="12" name="11 Metin Yer Tutucusu"/>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cxnSp>
        <p:nvCxnSpPr>
          <p:cNvPr id="10" name="9 Düz Bağlayıcı"/>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Düz Bağlayıcı"/>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D9F75050-0E15-4C5B-92B0-66D068882F1F}" type="datetimeFigureOut">
              <a:rPr lang="tr-TR" smtClean="0"/>
              <a:pPr/>
              <a:t>06.03.2019</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2" name="1 Başlık"/>
          <p:cNvSpPr>
            <a:spLocks noGrp="1"/>
          </p:cNvSpPr>
          <p:nvPr>
            <p:ph type="title"/>
          </p:nvPr>
        </p:nvSpPr>
        <p:spPr/>
        <p:txBody>
          <a:bodyPr/>
          <a:lstStyle/>
          <a:p>
            <a:r>
              <a:rPr kumimoji="0" lang="tr-TR" smtClean="0"/>
              <a:t>Asıl başlık stili için tıklatın</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06.03.2019</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9" name="28 İçerik Yer Tutucusu"/>
          <p:cNvSpPr>
            <a:spLocks noGrp="1"/>
          </p:cNvSpPr>
          <p:nvPr>
            <p:ph sz="quarter" idx="1"/>
          </p:nvPr>
        </p:nvSpPr>
        <p:spPr>
          <a:xfrm>
            <a:off x="457200" y="457200"/>
            <a:ext cx="6248400" cy="5715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3" name="2 Metin Yer Tutucusu"/>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31" name="30 Başlık"/>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tr-TR" smtClean="0"/>
              <a:t>Asıl başlık stili için tıklatın</a:t>
            </a:r>
            <a:endParaRPr kumimoji="0" lang="en-US"/>
          </a:p>
        </p:txBody>
      </p:sp>
      <p:sp>
        <p:nvSpPr>
          <p:cNvPr id="8" name="7 Veri Yer Tutucusu"/>
          <p:cNvSpPr>
            <a:spLocks noGrp="1"/>
          </p:cNvSpPr>
          <p:nvPr>
            <p:ph type="dt" sz="half" idx="14"/>
          </p:nvPr>
        </p:nvSpPr>
        <p:spPr/>
        <p:txBody>
          <a:bodyPr/>
          <a:lstStyle/>
          <a:p>
            <a:fld id="{D9F75050-0E15-4C5B-92B0-66D068882F1F}" type="datetimeFigureOut">
              <a:rPr lang="tr-TR" smtClean="0"/>
              <a:pPr/>
              <a:t>06.03.2019</a:t>
            </a:fld>
            <a:endParaRPr lang="tr-TR"/>
          </a:p>
        </p:txBody>
      </p:sp>
      <p:sp>
        <p:nvSpPr>
          <p:cNvPr id="9" name="8 Slayt Numarası Yer Tutucusu"/>
          <p:cNvSpPr>
            <a:spLocks noGrp="1"/>
          </p:cNvSpPr>
          <p:nvPr>
            <p:ph type="sldNum" sz="quarter" idx="15"/>
          </p:nvPr>
        </p:nvSpPr>
        <p:spPr/>
        <p:txBody>
          <a:bodyPr/>
          <a:lstStyle/>
          <a:p>
            <a:fld id="{B1DEFA8C-F947-479F-BE07-76B6B3F80BF1}" type="slidenum">
              <a:rPr lang="tr-TR" smtClean="0"/>
              <a:pPr/>
              <a:t>‹#›</a:t>
            </a:fld>
            <a:endParaRPr lang="tr-TR"/>
          </a:p>
        </p:txBody>
      </p:sp>
      <p:sp>
        <p:nvSpPr>
          <p:cNvPr id="10" name="9 Altbilgi Yer Tutucusu"/>
          <p:cNvSpPr>
            <a:spLocks noGrp="1"/>
          </p:cNvSpPr>
          <p:nvPr>
            <p:ph type="ftr" sz="quarter" idx="16"/>
          </p:nvPr>
        </p:nvSpPr>
        <p:spPr/>
        <p:txBody>
          <a:bodyPr/>
          <a:lstStyle/>
          <a:p>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tr-TR" smtClean="0"/>
              <a:t>Resim eklemek için simgeyi tıklatın</a:t>
            </a:r>
            <a:endParaRPr kumimoji="0" lang="en-US"/>
          </a:p>
        </p:txBody>
      </p:sp>
      <p:sp>
        <p:nvSpPr>
          <p:cNvPr id="4" name="3 Metin Yer Tutucusu"/>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8" name="7 Veri Yer Tutucusu"/>
          <p:cNvSpPr>
            <a:spLocks noGrp="1"/>
          </p:cNvSpPr>
          <p:nvPr>
            <p:ph type="dt" sz="half" idx="10"/>
          </p:nvPr>
        </p:nvSpPr>
        <p:spPr/>
        <p:txBody>
          <a:bodyPr/>
          <a:lstStyle/>
          <a:p>
            <a:fld id="{D9F75050-0E15-4C5B-92B0-66D068882F1F}" type="datetimeFigureOut">
              <a:rPr lang="tr-TR" smtClean="0"/>
              <a:pPr/>
              <a:t>06.03.2019</a:t>
            </a:fld>
            <a:endParaRPr lang="tr-TR"/>
          </a:p>
        </p:txBody>
      </p:sp>
      <p:sp>
        <p:nvSpPr>
          <p:cNvPr id="9" name="8 Slayt Numarası Yer Tutucusu"/>
          <p:cNvSpPr>
            <a:spLocks noGrp="1"/>
          </p:cNvSpPr>
          <p:nvPr>
            <p:ph type="sldNum" sz="quarter" idx="11"/>
          </p:nvPr>
        </p:nvSpPr>
        <p:spPr/>
        <p:txBody>
          <a:bodyPr/>
          <a:lstStyle/>
          <a:p>
            <a:fld id="{B1DEFA8C-F947-479F-BE07-76B6B3F80BF1}" type="slidenum">
              <a:rPr lang="tr-TR" smtClean="0"/>
              <a:pPr/>
              <a:t>‹#›</a:t>
            </a:fld>
            <a:endParaRPr lang="tr-TR"/>
          </a:p>
        </p:txBody>
      </p:sp>
      <p:sp>
        <p:nvSpPr>
          <p:cNvPr id="10" name="9 Altbilgi Yer Tutucusu"/>
          <p:cNvSpPr>
            <a:spLocks noGrp="1"/>
          </p:cNvSpPr>
          <p:nvPr>
            <p:ph type="ftr" sz="quarter" idx="12"/>
          </p:nvPr>
        </p:nvSpPr>
        <p:spPr/>
        <p:txBody>
          <a:bodyPr/>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Metin Yer Tutucusu"/>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4" name="23 Veri Yer Tutucusu"/>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D9F75050-0E15-4C5B-92B0-66D068882F1F}" type="datetimeFigureOut">
              <a:rPr lang="tr-TR" smtClean="0"/>
              <a:pPr/>
              <a:t>06.03.2019</a:t>
            </a:fld>
            <a:endParaRPr lang="tr-TR"/>
          </a:p>
        </p:txBody>
      </p:sp>
      <p:sp>
        <p:nvSpPr>
          <p:cNvPr id="10" name="9 Altbilgi Yer Tutucusu"/>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tr-TR"/>
          </a:p>
        </p:txBody>
      </p:sp>
      <p:sp>
        <p:nvSpPr>
          <p:cNvPr id="22" name="21 Slayt Numarası Yer Tutucusu"/>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1DEFA8C-F947-479F-BE07-76B6B3F80BF1}" type="slidenum">
              <a:rPr lang="tr-TR" smtClean="0"/>
              <a:pPr/>
              <a:t>‹#›</a:t>
            </a:fld>
            <a:endParaRPr lang="tr-TR"/>
          </a:p>
        </p:txBody>
      </p:sp>
      <p:sp>
        <p:nvSpPr>
          <p:cNvPr id="5" name="4 Başlık Yer Tutucusu"/>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tr-TR" smtClean="0"/>
              <a:t>Asıl başlık stili için tıklatın</a:t>
            </a:r>
            <a:endParaRPr kumimoji="0" lang="en-US"/>
          </a:p>
        </p:txBody>
      </p:sp>
    </p:spTree>
  </p:cSld>
  <p:clrMap bg1="dk1" tx1="lt1" bg2="dk2" tx2="lt2" accent1="accent1" accent2="accent2" accent3="accent3" accent4="accent4" accent5="accent5" accent6="accent6" hlink="hlink" folHlink="folHlink"/>
  <p:sldLayoutIdLst>
    <p:sldLayoutId id="2147484285" r:id="rId1"/>
    <p:sldLayoutId id="2147484286" r:id="rId2"/>
    <p:sldLayoutId id="2147484287" r:id="rId3"/>
    <p:sldLayoutId id="2147484288" r:id="rId4"/>
    <p:sldLayoutId id="2147484289" r:id="rId5"/>
    <p:sldLayoutId id="2147484290" r:id="rId6"/>
    <p:sldLayoutId id="2147484291" r:id="rId7"/>
    <p:sldLayoutId id="2147484292" r:id="rId8"/>
    <p:sldLayoutId id="2147484293" r:id="rId9"/>
    <p:sldLayoutId id="2147484294" r:id="rId10"/>
    <p:sldLayoutId id="2147484295"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iibf.hitit.edu.tr/index.php?option=com_content&amp;view=article&amp;id=97&amp;Itemid=515"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iibf.erciyes.edu.tr/bolum/isl/dersler.aspx"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farabi.hitit.edu.tr/"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p:txBody>
          <a:bodyPr/>
          <a:lstStyle/>
          <a:p>
            <a:r>
              <a:rPr lang="tr-TR" dirty="0" smtClean="0">
                <a:solidFill>
                  <a:schemeClr val="bg1"/>
                </a:solidFill>
              </a:rPr>
              <a:t>Dr. </a:t>
            </a:r>
            <a:r>
              <a:rPr lang="tr-TR" dirty="0" err="1" smtClean="0">
                <a:solidFill>
                  <a:schemeClr val="bg1"/>
                </a:solidFill>
              </a:rPr>
              <a:t>Öğr</a:t>
            </a:r>
            <a:r>
              <a:rPr lang="tr-TR" dirty="0" smtClean="0">
                <a:solidFill>
                  <a:schemeClr val="bg1"/>
                </a:solidFill>
              </a:rPr>
              <a:t>. Üyesi Gökben BAYRAMOĞLU</a:t>
            </a:r>
            <a:endParaRPr lang="tr-TR" dirty="0">
              <a:solidFill>
                <a:schemeClr val="bg1"/>
              </a:solidFill>
            </a:endParaRPr>
          </a:p>
        </p:txBody>
      </p:sp>
      <p:sp>
        <p:nvSpPr>
          <p:cNvPr id="2" name="1 Başlık"/>
          <p:cNvSpPr>
            <a:spLocks noGrp="1"/>
          </p:cNvSpPr>
          <p:nvPr>
            <p:ph type="ctrTitle"/>
          </p:nvPr>
        </p:nvSpPr>
        <p:spPr/>
        <p:txBody>
          <a:bodyPr>
            <a:normAutofit/>
          </a:bodyPr>
          <a:lstStyle/>
          <a:p>
            <a:r>
              <a:rPr lang="tr-TR" dirty="0" smtClean="0">
                <a:solidFill>
                  <a:schemeClr val="bg1"/>
                </a:solidFill>
              </a:rPr>
              <a:t>FARABİ DEĞİŞİM PROGRAMI </a:t>
            </a:r>
            <a:br>
              <a:rPr lang="tr-TR" dirty="0" smtClean="0">
                <a:solidFill>
                  <a:schemeClr val="bg1"/>
                </a:solidFill>
              </a:rPr>
            </a:br>
            <a:r>
              <a:rPr lang="tr-TR" dirty="0" smtClean="0">
                <a:solidFill>
                  <a:schemeClr val="bg1"/>
                </a:solidFill>
              </a:rPr>
              <a:t>BİLGİLENDİRME TOPLANTISI</a:t>
            </a:r>
            <a:endParaRPr lang="tr-TR"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pPr algn="just"/>
            <a:r>
              <a:rPr lang="tr-TR" dirty="0" smtClean="0">
                <a:solidFill>
                  <a:schemeClr val="bg1"/>
                </a:solidFill>
              </a:rPr>
              <a:t>Alttan almanız gereken dersleri, protokolünüze ekleyebilirsiniz. </a:t>
            </a:r>
          </a:p>
          <a:p>
            <a:pPr algn="just"/>
            <a:r>
              <a:rPr lang="tr-TR" dirty="0" smtClean="0">
                <a:solidFill>
                  <a:schemeClr val="bg1"/>
                </a:solidFill>
              </a:rPr>
              <a:t>Hitit Üniversitesinde okuduğunuz sınıf derslerine ilave olarak üstten ders alabilmeniz için,  ÜSTEN DERS ALMA KRİTERLERİNİ SAĞLIYOR OLMANIZ GEREKİYOR.</a:t>
            </a:r>
          </a:p>
          <a:p>
            <a:pPr>
              <a:buNone/>
            </a:pPr>
            <a:endParaRPr lang="tr-TR" dirty="0"/>
          </a:p>
        </p:txBody>
      </p:sp>
      <p:sp>
        <p:nvSpPr>
          <p:cNvPr id="3" name="2 Başlık"/>
          <p:cNvSpPr>
            <a:spLocks noGrp="1"/>
          </p:cNvSpPr>
          <p:nvPr>
            <p:ph type="title"/>
          </p:nvPr>
        </p:nvSpPr>
        <p:spPr/>
        <p:txBody>
          <a:bodyPr/>
          <a:lstStyle/>
          <a:p>
            <a:endParaRPr lang="tr-T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00042"/>
            <a:ext cx="8229600" cy="5626121"/>
          </a:xfrm>
        </p:spPr>
        <p:txBody>
          <a:bodyPr>
            <a:normAutofit lnSpcReduction="10000"/>
          </a:bodyPr>
          <a:lstStyle/>
          <a:p>
            <a:pPr algn="just">
              <a:buNone/>
            </a:pPr>
            <a:r>
              <a:rPr lang="tr-TR" dirty="0" smtClean="0">
                <a:solidFill>
                  <a:schemeClr val="bg1"/>
                </a:solidFill>
              </a:rPr>
              <a:t>Öğrenim protokolünü zorunlu haller dışında her</a:t>
            </a:r>
          </a:p>
          <a:p>
            <a:pPr algn="just">
              <a:buNone/>
            </a:pPr>
            <a:r>
              <a:rPr lang="tr-TR" dirty="0" smtClean="0">
                <a:solidFill>
                  <a:schemeClr val="bg1"/>
                </a:solidFill>
              </a:rPr>
              <a:t>yarıyıl için 3’er adet olarak ayrı ayrı hazırlamalısın.Ancak;</a:t>
            </a:r>
          </a:p>
          <a:p>
            <a:pPr algn="just">
              <a:buNone/>
            </a:pPr>
            <a:endParaRPr lang="tr-TR" dirty="0" smtClean="0">
              <a:solidFill>
                <a:schemeClr val="bg1"/>
              </a:solidFill>
            </a:endParaRPr>
          </a:p>
          <a:p>
            <a:pPr algn="just">
              <a:buNone/>
            </a:pPr>
            <a:r>
              <a:rPr lang="tr-TR" dirty="0" smtClean="0">
                <a:solidFill>
                  <a:schemeClr val="bg1"/>
                </a:solidFill>
              </a:rPr>
              <a:t>A)Yıllık program uygulayan fakülte veya yüksekokullarda öğrenciysen,</a:t>
            </a:r>
          </a:p>
          <a:p>
            <a:pPr algn="just">
              <a:buNone/>
            </a:pPr>
            <a:r>
              <a:rPr lang="tr-TR" dirty="0" smtClean="0">
                <a:solidFill>
                  <a:schemeClr val="bg1"/>
                </a:solidFill>
              </a:rPr>
              <a:t>B)Güz döneminde açılan bir ders gideceğin üniversitede bahar döneminde okutuluyorsa(veya tersi),</a:t>
            </a:r>
          </a:p>
          <a:p>
            <a:pPr algn="just">
              <a:buNone/>
            </a:pPr>
            <a:r>
              <a:rPr lang="tr-TR" dirty="0" smtClean="0">
                <a:solidFill>
                  <a:schemeClr val="bg1"/>
                </a:solidFill>
              </a:rPr>
              <a:t>C)kendi üniversitende bir dönem okutulan bir ders gideceğin üniversitede iki döneme yayılmışsa(veya tersi)</a:t>
            </a:r>
          </a:p>
          <a:p>
            <a:pPr algn="just">
              <a:buNone/>
            </a:pPr>
            <a:r>
              <a:rPr lang="tr-TR" dirty="0" smtClean="0">
                <a:solidFill>
                  <a:schemeClr val="bg1"/>
                </a:solidFill>
              </a:rPr>
              <a:t>D)Güz döneminde 1 kredin fazla ve bahar döneminde 1 kredin eksikse (veya tersi) öğrenim protokolünü </a:t>
            </a:r>
            <a:r>
              <a:rPr lang="tr-TR" dirty="0" smtClean="0">
                <a:solidFill>
                  <a:srgbClr val="C00000"/>
                </a:solidFill>
              </a:rPr>
              <a:t>yıllıkta (GÜZ+BAHAR) </a:t>
            </a:r>
            <a:r>
              <a:rPr lang="tr-TR" dirty="0" smtClean="0">
                <a:solidFill>
                  <a:schemeClr val="bg1"/>
                </a:solidFill>
              </a:rPr>
              <a:t>doldurabilirsin.</a:t>
            </a:r>
            <a:endParaRPr lang="tr-TR"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İçerik Yer Tutucusu"/>
          <p:cNvSpPr>
            <a:spLocks noGrp="1"/>
          </p:cNvSpPr>
          <p:nvPr>
            <p:ph idx="1"/>
          </p:nvPr>
        </p:nvSpPr>
        <p:spPr/>
        <p:txBody>
          <a:bodyPr/>
          <a:lstStyle/>
          <a:p>
            <a:endParaRPr lang="tr-TR" dirty="0"/>
          </a:p>
        </p:txBody>
      </p:sp>
      <p:sp>
        <p:nvSpPr>
          <p:cNvPr id="3" name="2 Başlık"/>
          <p:cNvSpPr>
            <a:spLocks noGrp="1"/>
          </p:cNvSpPr>
          <p:nvPr>
            <p:ph type="title"/>
          </p:nvPr>
        </p:nvSpPr>
        <p:spPr/>
        <p:txBody>
          <a:bodyPr/>
          <a:lstStyle/>
          <a:p>
            <a:endParaRPr lang="tr-TR"/>
          </a:p>
        </p:txBody>
      </p:sp>
      <p:pic>
        <p:nvPicPr>
          <p:cNvPr id="1031" name="Picture 7"/>
          <p:cNvPicPr>
            <a:picLocks noChangeAspect="1" noChangeArrowheads="1"/>
          </p:cNvPicPr>
          <p:nvPr/>
        </p:nvPicPr>
        <p:blipFill>
          <a:blip r:embed="rId3" cstate="print"/>
          <a:srcRect l="28125" t="25000" r="29687" b="12500"/>
          <a:stretch>
            <a:fillRect/>
          </a:stretch>
        </p:blipFill>
        <p:spPr bwMode="auto">
          <a:xfrm>
            <a:off x="428596" y="0"/>
            <a:ext cx="8215370" cy="650083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İçerik Yer Tutucusu"/>
          <p:cNvSpPr>
            <a:spLocks noGrp="1"/>
          </p:cNvSpPr>
          <p:nvPr>
            <p:ph idx="1"/>
          </p:nvPr>
        </p:nvSpPr>
        <p:spPr/>
        <p:txBody>
          <a:bodyPr/>
          <a:lstStyle/>
          <a:p>
            <a:endParaRPr lang="tr-TR"/>
          </a:p>
        </p:txBody>
      </p:sp>
      <p:sp>
        <p:nvSpPr>
          <p:cNvPr id="3" name="2 Başlık"/>
          <p:cNvSpPr>
            <a:spLocks noGrp="1"/>
          </p:cNvSpPr>
          <p:nvPr>
            <p:ph type="title"/>
          </p:nvPr>
        </p:nvSpPr>
        <p:spPr>
          <a:xfrm>
            <a:off x="571472" y="2357430"/>
            <a:ext cx="7929618" cy="71438"/>
          </a:xfrm>
        </p:spPr>
        <p:txBody>
          <a:bodyPr>
            <a:normAutofit fontScale="90000"/>
          </a:bodyPr>
          <a:lstStyle/>
          <a:p>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solidFill>
                  <a:schemeClr val="bg1"/>
                </a:solidFill>
                <a:sym typeface="Wingdings" pitchFamily="2" charset="2"/>
              </a:rPr>
              <a:t/>
            </a:r>
            <a:br>
              <a:rPr lang="tr-TR" dirty="0" smtClean="0">
                <a:solidFill>
                  <a:schemeClr val="bg1"/>
                </a:solidFill>
                <a:sym typeface="Wingdings" pitchFamily="2" charset="2"/>
              </a:rPr>
            </a:br>
            <a:endParaRPr lang="tr-TR" sz="2800" dirty="0" smtClean="0">
              <a:solidFill>
                <a:srgbClr val="C00000"/>
              </a:solidFill>
            </a:endParaRPr>
          </a:p>
        </p:txBody>
      </p:sp>
      <p:sp>
        <p:nvSpPr>
          <p:cNvPr id="4" name="3 Dikdörtgen"/>
          <p:cNvSpPr/>
          <p:nvPr/>
        </p:nvSpPr>
        <p:spPr>
          <a:xfrm>
            <a:off x="2286000" y="2828836"/>
            <a:ext cx="4572000" cy="369332"/>
          </a:xfrm>
          <a:prstGeom prst="rect">
            <a:avLst/>
          </a:prstGeom>
        </p:spPr>
        <p:txBody>
          <a:bodyPr>
            <a:spAutoFit/>
          </a:bodyPr>
          <a:lstStyle/>
          <a:p>
            <a:pPr algn="just"/>
            <a:r>
              <a:rPr lang="tr-TR" dirty="0" smtClean="0">
                <a:solidFill>
                  <a:schemeClr val="bg1"/>
                </a:solidFill>
              </a:rPr>
              <a:t>. </a:t>
            </a:r>
          </a:p>
        </p:txBody>
      </p:sp>
      <p:sp>
        <p:nvSpPr>
          <p:cNvPr id="6" name="5 Dikdörtgen"/>
          <p:cNvSpPr/>
          <p:nvPr/>
        </p:nvSpPr>
        <p:spPr>
          <a:xfrm>
            <a:off x="571472" y="142852"/>
            <a:ext cx="7858180" cy="4185761"/>
          </a:xfrm>
          <a:prstGeom prst="rect">
            <a:avLst/>
          </a:prstGeom>
        </p:spPr>
        <p:txBody>
          <a:bodyPr wrap="square">
            <a:spAutoFit/>
          </a:bodyPr>
          <a:lstStyle/>
          <a:p>
            <a:r>
              <a:rPr lang="tr-TR" sz="2600" b="1" dirty="0" smtClean="0">
                <a:solidFill>
                  <a:schemeClr val="bg1"/>
                </a:solidFill>
              </a:rPr>
              <a:t>EKLE-SİL FORMU</a:t>
            </a:r>
            <a:r>
              <a:rPr lang="tr-TR" sz="2600" b="1" dirty="0" smtClean="0">
                <a:solidFill>
                  <a:schemeClr val="bg1"/>
                </a:solidFill>
                <a:sym typeface="Wingdings" pitchFamily="2" charset="2"/>
              </a:rPr>
              <a:t>:</a:t>
            </a:r>
            <a:r>
              <a:rPr lang="tr-TR" sz="2600" b="1" dirty="0" smtClean="0"/>
              <a:t> (Şuan hazırlanmayacak)</a:t>
            </a:r>
            <a:r>
              <a:rPr lang="tr-TR" sz="2600" dirty="0" smtClean="0"/>
              <a:t/>
            </a:r>
            <a:br>
              <a:rPr lang="tr-TR" sz="2600" dirty="0" smtClean="0"/>
            </a:br>
            <a:r>
              <a:rPr lang="tr-TR" sz="2400" dirty="0" smtClean="0">
                <a:solidFill>
                  <a:schemeClr val="bg1"/>
                </a:solidFill>
              </a:rPr>
              <a:t>Ekle-sil kısmı dersler başladıktan sonra öğrenim protokolünde yapılacak düzeltmeleri içerdiğinden şu anda bu bölüme herhangi </a:t>
            </a:r>
            <a:r>
              <a:rPr lang="tr-TR" sz="2400" dirty="0" err="1" smtClean="0">
                <a:solidFill>
                  <a:schemeClr val="bg1"/>
                </a:solidFill>
              </a:rPr>
              <a:t>birşey</a:t>
            </a:r>
            <a:r>
              <a:rPr lang="tr-TR" sz="2400" dirty="0" smtClean="0">
                <a:solidFill>
                  <a:schemeClr val="bg1"/>
                </a:solidFill>
              </a:rPr>
              <a:t> yazmayınız. Öğrenim protokolünde seçilen dersler açılmadığında veya derslerde değişiklik yapılmak istendiğinde mutlaka bu belge doldurulmalıdır.Ekle-sil formları diğer formlar gibi </a:t>
            </a:r>
            <a:r>
              <a:rPr lang="tr-TR" sz="2400" dirty="0" err="1" smtClean="0">
                <a:solidFill>
                  <a:schemeClr val="bg1"/>
                </a:solidFill>
              </a:rPr>
              <a:t>farabi</a:t>
            </a:r>
            <a:r>
              <a:rPr lang="tr-TR" sz="2400" dirty="0" smtClean="0">
                <a:solidFill>
                  <a:schemeClr val="bg1"/>
                </a:solidFill>
              </a:rPr>
              <a:t> koordinatörlüğüne teslim edilmelidir.Ekle-sil formları akademik dönem başladıktan  30 gün içerisinde koordinatörlüğümüze gönderilmelidir.Aksi takdirde yapılan değişiklikler kabul edilmeyecektir.</a:t>
            </a:r>
            <a:endParaRPr lang="tr-TR" sz="2400"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srcRect l="12305" t="18750" r="51660" b="5018"/>
          <a:stretch>
            <a:fillRect/>
          </a:stretch>
        </p:blipFill>
        <p:spPr bwMode="auto">
          <a:xfrm>
            <a:off x="1850482" y="571480"/>
            <a:ext cx="5007534" cy="5958806"/>
          </a:xfrm>
          <a:prstGeom prst="rect">
            <a:avLst/>
          </a:prstGeom>
          <a:noFill/>
          <a:ln w="9525">
            <a:noFill/>
            <a:miter lim="800000"/>
            <a:headEnd/>
            <a:tailEnd/>
          </a:ln>
          <a:effectLst/>
        </p:spPr>
      </p:pic>
      <p:sp>
        <p:nvSpPr>
          <p:cNvPr id="3" name="2 Başlık"/>
          <p:cNvSpPr>
            <a:spLocks noGrp="1"/>
          </p:cNvSpPr>
          <p:nvPr>
            <p:ph type="title"/>
          </p:nvPr>
        </p:nvSpPr>
        <p:spPr/>
        <p:txBody>
          <a:bodyPr/>
          <a:lstStyle/>
          <a:p>
            <a:endParaRPr lang="tr-T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571472" y="214290"/>
            <a:ext cx="8229600" cy="6357982"/>
          </a:xfrm>
        </p:spPr>
        <p:txBody>
          <a:bodyPr>
            <a:normAutofit/>
          </a:bodyPr>
          <a:lstStyle/>
          <a:p>
            <a:r>
              <a:rPr lang="tr-TR" dirty="0" smtClean="0">
                <a:solidFill>
                  <a:schemeClr val="bg1"/>
                </a:solidFill>
              </a:rPr>
              <a:t>Eğer gideceğiniz üniversitede açılacak seçmeli dersleri bilmiyorsanız yada kredi eksiğiniz varsa, seçmeli dersleri sadece isim olarak belirtebilirsiniz. Ekle-sil döneminde açılan derslere göre seçimlerinizi </a:t>
            </a:r>
            <a:r>
              <a:rPr lang="tr-TR" dirty="0" smtClean="0">
                <a:solidFill>
                  <a:schemeClr val="bg1"/>
                </a:solidFill>
              </a:rPr>
              <a:t>yapabilirsiniz.Derslerin adı belli olduğunda belirtmelisiniz.</a:t>
            </a:r>
            <a:endParaRPr lang="tr-TR" dirty="0" smtClean="0">
              <a:solidFill>
                <a:schemeClr val="bg1"/>
              </a:solidFill>
            </a:endParaRPr>
          </a:p>
          <a:p>
            <a:pPr algn="just">
              <a:buNone/>
            </a:pPr>
            <a:endParaRPr lang="tr-TR" dirty="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normAutofit fontScale="90000"/>
          </a:bodyPr>
          <a:lstStyle/>
          <a:p>
            <a:r>
              <a:rPr lang="tr-TR" dirty="0" smtClean="0">
                <a:solidFill>
                  <a:schemeClr val="bg1"/>
                </a:solidFill>
              </a:rPr>
              <a:t/>
            </a:r>
            <a:br>
              <a:rPr lang="tr-TR" dirty="0" smtClean="0">
                <a:solidFill>
                  <a:schemeClr val="bg1"/>
                </a:solidFill>
              </a:rPr>
            </a:br>
            <a:r>
              <a:rPr lang="tr-TR" dirty="0" smtClean="0">
                <a:solidFill>
                  <a:schemeClr val="bg1"/>
                </a:solidFill>
              </a:rPr>
              <a:t/>
            </a:r>
            <a:br>
              <a:rPr lang="tr-TR" dirty="0" smtClean="0">
                <a:solidFill>
                  <a:schemeClr val="bg1"/>
                </a:solidFill>
              </a:rPr>
            </a:br>
            <a:r>
              <a:rPr lang="tr-TR" dirty="0" smtClean="0">
                <a:solidFill>
                  <a:schemeClr val="bg1"/>
                </a:solidFill>
              </a:rPr>
              <a:t/>
            </a:r>
            <a:br>
              <a:rPr lang="tr-TR" dirty="0" smtClean="0">
                <a:solidFill>
                  <a:schemeClr val="bg1"/>
                </a:solidFill>
              </a:rPr>
            </a:br>
            <a:r>
              <a:rPr lang="tr-TR" dirty="0" smtClean="0">
                <a:solidFill>
                  <a:schemeClr val="bg1"/>
                </a:solidFill>
              </a:rPr>
              <a:t>DERS GEÇME KOŞULLARI</a:t>
            </a:r>
            <a:br>
              <a:rPr lang="tr-TR" dirty="0" smtClean="0">
                <a:solidFill>
                  <a:schemeClr val="bg1"/>
                </a:solidFill>
              </a:rPr>
            </a:br>
            <a:endParaRPr lang="tr-TR" dirty="0">
              <a:solidFill>
                <a:schemeClr val="bg1"/>
              </a:solidFill>
            </a:endParaRPr>
          </a:p>
        </p:txBody>
      </p:sp>
      <p:sp>
        <p:nvSpPr>
          <p:cNvPr id="4" name="3 Dikdörtgen"/>
          <p:cNvSpPr/>
          <p:nvPr/>
        </p:nvSpPr>
        <p:spPr>
          <a:xfrm>
            <a:off x="571472" y="1643051"/>
            <a:ext cx="8286808" cy="3754874"/>
          </a:xfrm>
          <a:prstGeom prst="rect">
            <a:avLst/>
          </a:prstGeom>
        </p:spPr>
        <p:txBody>
          <a:bodyPr wrap="square">
            <a:spAutoFit/>
          </a:bodyPr>
          <a:lstStyle/>
          <a:p>
            <a:pPr algn="just"/>
            <a:r>
              <a:rPr lang="tr-TR" sz="2600" dirty="0" smtClean="0">
                <a:solidFill>
                  <a:schemeClr val="bg1"/>
                </a:solidFill>
              </a:rPr>
              <a:t>Dikkat !! </a:t>
            </a:r>
            <a:r>
              <a:rPr lang="tr-TR" sz="2600" dirty="0" err="1" smtClean="0">
                <a:solidFill>
                  <a:schemeClr val="bg1"/>
                </a:solidFill>
              </a:rPr>
              <a:t>Farabi</a:t>
            </a:r>
            <a:r>
              <a:rPr lang="tr-TR" sz="2600" dirty="0" smtClean="0">
                <a:solidFill>
                  <a:schemeClr val="bg1"/>
                </a:solidFill>
              </a:rPr>
              <a:t> programı kapsamında gittiği üniversite eğitim-öğretim ve sınav yönetmeliğine göre başarılı olan kişi Hitit Üniversitesinde de dersi geçmiş sayılır. </a:t>
            </a:r>
          </a:p>
          <a:p>
            <a:pPr algn="just"/>
            <a:r>
              <a:rPr lang="tr-TR" sz="2600" dirty="0" smtClean="0">
                <a:solidFill>
                  <a:schemeClr val="bg1"/>
                </a:solidFill>
              </a:rPr>
              <a:t>Örneğin Anadolu Üniversitesi’ne giden bir öğrenci bir dersten DC ile geçiyorsa  Hitit Üniversitesi’nde de geçer.</a:t>
            </a:r>
          </a:p>
          <a:p>
            <a:pPr algn="just"/>
            <a:endParaRPr lang="tr-TR" dirty="0" smtClean="0">
              <a:solidFill>
                <a:schemeClr val="bg1"/>
              </a:solidFill>
            </a:endParaRPr>
          </a:p>
          <a:p>
            <a:pPr algn="just"/>
            <a:endParaRPr lang="tr-TR" dirty="0" smtClean="0">
              <a:solidFill>
                <a:schemeClr val="bg1"/>
              </a:solidFill>
            </a:endParaRPr>
          </a:p>
          <a:p>
            <a:pPr algn="just"/>
            <a:endParaRPr lang="tr-TR" dirty="0" smtClean="0">
              <a:solidFill>
                <a:schemeClr val="bg1"/>
              </a:solidFill>
            </a:endParaRPr>
          </a:p>
          <a:p>
            <a:pPr algn="just"/>
            <a:endParaRPr lang="tr-TR" dirty="0" smtClean="0">
              <a:solidFill>
                <a:schemeClr val="bg1"/>
              </a:solidFill>
            </a:endParaRPr>
          </a:p>
          <a:p>
            <a:pPr algn="just"/>
            <a:endParaRPr lang="tr-TR" dirty="0" smtClean="0">
              <a:solidFill>
                <a:schemeClr val="bg1"/>
              </a:solidFill>
            </a:endParaRPr>
          </a:p>
          <a:p>
            <a:pPr algn="just"/>
            <a:endParaRPr lang="tr-TR" dirty="0" smtClean="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lnSpcReduction="10000"/>
          </a:bodyPr>
          <a:lstStyle/>
          <a:p>
            <a:pPr algn="just"/>
            <a:r>
              <a:rPr lang="tr-TR" dirty="0" smtClean="0">
                <a:solidFill>
                  <a:schemeClr val="bg1"/>
                </a:solidFill>
                <a:latin typeface="Times New Roman" pitchFamily="18" charset="0"/>
                <a:cs typeface="Times New Roman" pitchFamily="18" charset="0"/>
              </a:rPr>
              <a:t>İlk olarak Hitit Üniversitesinde almanız gereken dersleri, öğrenim protokolünün sağ tarafında bulunan «</a:t>
            </a:r>
            <a:r>
              <a:rPr lang="tr-TR" b="1" dirty="0" smtClean="0">
                <a:solidFill>
                  <a:schemeClr val="bg1"/>
                </a:solidFill>
                <a:latin typeface="Times New Roman" pitchFamily="18" charset="0"/>
                <a:cs typeface="Times New Roman" pitchFamily="18" charset="0"/>
              </a:rPr>
              <a:t>Gönderen Yükseköğretim Kurumunda Sayılacak Dersler             ………….. ÜNİVERSİTESİ </a:t>
            </a:r>
            <a:r>
              <a:rPr lang="tr-TR" dirty="0" smtClean="0">
                <a:solidFill>
                  <a:schemeClr val="bg1"/>
                </a:solidFill>
                <a:latin typeface="Times New Roman" pitchFamily="18" charset="0"/>
                <a:cs typeface="Times New Roman" pitchFamily="18" charset="0"/>
              </a:rPr>
              <a:t>bölümüne dersin kodu, adı ve kredisi olmak üzere yazın.</a:t>
            </a:r>
          </a:p>
          <a:p>
            <a:pPr algn="just"/>
            <a:r>
              <a:rPr lang="tr-TR" dirty="0" smtClean="0">
                <a:solidFill>
                  <a:schemeClr val="bg1"/>
                </a:solidFill>
                <a:latin typeface="Times New Roman" pitchFamily="18" charset="0"/>
                <a:cs typeface="Times New Roman" pitchFamily="18" charset="0"/>
              </a:rPr>
              <a:t>Örnek olarak Erciyes Üniversitesinde okumaya hak kazanan işletme 3. sınıf öğrencisi için güz dönemi  protokolü yapılmıştır. </a:t>
            </a:r>
          </a:p>
          <a:p>
            <a:pPr algn="just"/>
            <a:r>
              <a:rPr lang="tr-TR" dirty="0" smtClean="0">
                <a:solidFill>
                  <a:schemeClr val="bg1"/>
                </a:solidFill>
                <a:latin typeface="Times New Roman" pitchFamily="18" charset="0"/>
                <a:cs typeface="Times New Roman" pitchFamily="18" charset="0"/>
              </a:rPr>
              <a:t>3. sınıf dersleri için Hitit Üniversitesi İİBF web sayfasında işletme bölümü /dersler kısmını açın </a:t>
            </a:r>
            <a:r>
              <a:rPr lang="tr-TR" dirty="0" smtClean="0">
                <a:solidFill>
                  <a:schemeClr val="bg1"/>
                </a:solidFill>
                <a:latin typeface="Times New Roman" pitchFamily="18" charset="0"/>
                <a:cs typeface="Times New Roman" pitchFamily="18" charset="0"/>
                <a:hlinkClick r:id="rId2"/>
              </a:rPr>
              <a:t>http://www.</a:t>
            </a:r>
            <a:r>
              <a:rPr lang="tr-TR" dirty="0" err="1" smtClean="0">
                <a:solidFill>
                  <a:schemeClr val="bg1"/>
                </a:solidFill>
                <a:latin typeface="Times New Roman" pitchFamily="18" charset="0"/>
                <a:cs typeface="Times New Roman" pitchFamily="18" charset="0"/>
                <a:hlinkClick r:id="rId2"/>
              </a:rPr>
              <a:t>iibf</a:t>
            </a:r>
            <a:r>
              <a:rPr lang="tr-TR" dirty="0" smtClean="0">
                <a:solidFill>
                  <a:schemeClr val="bg1"/>
                </a:solidFill>
                <a:latin typeface="Times New Roman" pitchFamily="18" charset="0"/>
                <a:cs typeface="Times New Roman" pitchFamily="18" charset="0"/>
                <a:hlinkClick r:id="rId2"/>
              </a:rPr>
              <a:t>.</a:t>
            </a:r>
            <a:r>
              <a:rPr lang="tr-TR" dirty="0" err="1" smtClean="0">
                <a:solidFill>
                  <a:schemeClr val="bg1"/>
                </a:solidFill>
                <a:latin typeface="Times New Roman" pitchFamily="18" charset="0"/>
                <a:cs typeface="Times New Roman" pitchFamily="18" charset="0"/>
                <a:hlinkClick r:id="rId2"/>
              </a:rPr>
              <a:t>hitit</a:t>
            </a:r>
            <a:r>
              <a:rPr lang="tr-TR" dirty="0" smtClean="0">
                <a:solidFill>
                  <a:schemeClr val="bg1"/>
                </a:solidFill>
                <a:latin typeface="Times New Roman" pitchFamily="18" charset="0"/>
                <a:cs typeface="Times New Roman" pitchFamily="18" charset="0"/>
                <a:hlinkClick r:id="rId2"/>
              </a:rPr>
              <a:t>.edu.tr/</a:t>
            </a:r>
            <a:r>
              <a:rPr lang="tr-TR" dirty="0" err="1" smtClean="0">
                <a:solidFill>
                  <a:schemeClr val="bg1"/>
                </a:solidFill>
                <a:latin typeface="Times New Roman" pitchFamily="18" charset="0"/>
                <a:cs typeface="Times New Roman" pitchFamily="18" charset="0"/>
                <a:hlinkClick r:id="rId2"/>
              </a:rPr>
              <a:t>index</a:t>
            </a:r>
            <a:r>
              <a:rPr lang="tr-TR" dirty="0" smtClean="0">
                <a:solidFill>
                  <a:schemeClr val="bg1"/>
                </a:solidFill>
                <a:latin typeface="Times New Roman" pitchFamily="18" charset="0"/>
                <a:cs typeface="Times New Roman" pitchFamily="18" charset="0"/>
                <a:hlinkClick r:id="rId2"/>
              </a:rPr>
              <a:t>.</a:t>
            </a:r>
            <a:r>
              <a:rPr lang="tr-TR" dirty="0" err="1" smtClean="0">
                <a:solidFill>
                  <a:schemeClr val="bg1"/>
                </a:solidFill>
                <a:latin typeface="Times New Roman" pitchFamily="18" charset="0"/>
                <a:cs typeface="Times New Roman" pitchFamily="18" charset="0"/>
                <a:hlinkClick r:id="rId2"/>
              </a:rPr>
              <a:t>php</a:t>
            </a:r>
            <a:r>
              <a:rPr lang="tr-TR" dirty="0" smtClean="0">
                <a:solidFill>
                  <a:schemeClr val="bg1"/>
                </a:solidFill>
                <a:latin typeface="Times New Roman" pitchFamily="18" charset="0"/>
                <a:cs typeface="Times New Roman" pitchFamily="18" charset="0"/>
                <a:hlinkClick r:id="rId2"/>
              </a:rPr>
              <a:t>?</a:t>
            </a:r>
            <a:r>
              <a:rPr lang="tr-TR" dirty="0" err="1" smtClean="0">
                <a:solidFill>
                  <a:schemeClr val="bg1"/>
                </a:solidFill>
                <a:latin typeface="Times New Roman" pitchFamily="18" charset="0"/>
                <a:cs typeface="Times New Roman" pitchFamily="18" charset="0"/>
                <a:hlinkClick r:id="rId2"/>
              </a:rPr>
              <a:t>option</a:t>
            </a:r>
            <a:r>
              <a:rPr lang="tr-TR" dirty="0" smtClean="0">
                <a:solidFill>
                  <a:schemeClr val="bg1"/>
                </a:solidFill>
                <a:latin typeface="Times New Roman" pitchFamily="18" charset="0"/>
                <a:cs typeface="Times New Roman" pitchFamily="18" charset="0"/>
                <a:hlinkClick r:id="rId2"/>
              </a:rPr>
              <a:t>=com_</a:t>
            </a:r>
            <a:r>
              <a:rPr lang="tr-TR" dirty="0" err="1" smtClean="0">
                <a:solidFill>
                  <a:schemeClr val="bg1"/>
                </a:solidFill>
                <a:latin typeface="Times New Roman" pitchFamily="18" charset="0"/>
                <a:cs typeface="Times New Roman" pitchFamily="18" charset="0"/>
                <a:hlinkClick r:id="rId2"/>
              </a:rPr>
              <a:t>content</a:t>
            </a:r>
            <a:r>
              <a:rPr lang="tr-TR" dirty="0" smtClean="0">
                <a:solidFill>
                  <a:schemeClr val="bg1"/>
                </a:solidFill>
                <a:latin typeface="Times New Roman" pitchFamily="18" charset="0"/>
                <a:cs typeface="Times New Roman" pitchFamily="18" charset="0"/>
                <a:hlinkClick r:id="rId2"/>
              </a:rPr>
              <a:t>&amp;</a:t>
            </a:r>
            <a:r>
              <a:rPr lang="tr-TR" dirty="0" err="1" smtClean="0">
                <a:solidFill>
                  <a:schemeClr val="bg1"/>
                </a:solidFill>
                <a:latin typeface="Times New Roman" pitchFamily="18" charset="0"/>
                <a:cs typeface="Times New Roman" pitchFamily="18" charset="0"/>
                <a:hlinkClick r:id="rId2"/>
              </a:rPr>
              <a:t>view</a:t>
            </a:r>
            <a:r>
              <a:rPr lang="tr-TR" dirty="0" smtClean="0">
                <a:solidFill>
                  <a:schemeClr val="bg1"/>
                </a:solidFill>
                <a:latin typeface="Times New Roman" pitchFamily="18" charset="0"/>
                <a:cs typeface="Times New Roman" pitchFamily="18" charset="0"/>
                <a:hlinkClick r:id="rId2"/>
              </a:rPr>
              <a:t>=</a:t>
            </a:r>
            <a:r>
              <a:rPr lang="tr-TR" dirty="0" err="1" smtClean="0">
                <a:solidFill>
                  <a:schemeClr val="bg1"/>
                </a:solidFill>
                <a:latin typeface="Times New Roman" pitchFamily="18" charset="0"/>
                <a:cs typeface="Times New Roman" pitchFamily="18" charset="0"/>
                <a:hlinkClick r:id="rId2"/>
              </a:rPr>
              <a:t>article</a:t>
            </a:r>
            <a:r>
              <a:rPr lang="tr-TR" dirty="0" smtClean="0">
                <a:solidFill>
                  <a:schemeClr val="bg1"/>
                </a:solidFill>
                <a:latin typeface="Times New Roman" pitchFamily="18" charset="0"/>
                <a:cs typeface="Times New Roman" pitchFamily="18" charset="0"/>
                <a:hlinkClick r:id="rId2"/>
              </a:rPr>
              <a:t>&amp;</a:t>
            </a:r>
            <a:r>
              <a:rPr lang="tr-TR" dirty="0" err="1" smtClean="0">
                <a:solidFill>
                  <a:schemeClr val="bg1"/>
                </a:solidFill>
                <a:latin typeface="Times New Roman" pitchFamily="18" charset="0"/>
                <a:cs typeface="Times New Roman" pitchFamily="18" charset="0"/>
                <a:hlinkClick r:id="rId2"/>
              </a:rPr>
              <a:t>id</a:t>
            </a:r>
            <a:r>
              <a:rPr lang="tr-TR" dirty="0" smtClean="0">
                <a:solidFill>
                  <a:schemeClr val="bg1"/>
                </a:solidFill>
                <a:latin typeface="Times New Roman" pitchFamily="18" charset="0"/>
                <a:cs typeface="Times New Roman" pitchFamily="18" charset="0"/>
                <a:hlinkClick r:id="rId2"/>
              </a:rPr>
              <a:t>=97&amp;</a:t>
            </a:r>
            <a:r>
              <a:rPr lang="tr-TR" dirty="0" err="1" smtClean="0">
                <a:solidFill>
                  <a:schemeClr val="bg1"/>
                </a:solidFill>
                <a:latin typeface="Times New Roman" pitchFamily="18" charset="0"/>
                <a:cs typeface="Times New Roman" pitchFamily="18" charset="0"/>
                <a:hlinkClick r:id="rId2"/>
              </a:rPr>
              <a:t>Itemid</a:t>
            </a:r>
            <a:r>
              <a:rPr lang="tr-TR" dirty="0" smtClean="0">
                <a:solidFill>
                  <a:schemeClr val="bg1"/>
                </a:solidFill>
                <a:latin typeface="Times New Roman" pitchFamily="18" charset="0"/>
                <a:cs typeface="Times New Roman" pitchFamily="18" charset="0"/>
                <a:hlinkClick r:id="rId2"/>
              </a:rPr>
              <a:t>=515</a:t>
            </a:r>
            <a:endParaRPr lang="tr-TR" dirty="0" smtClean="0">
              <a:solidFill>
                <a:schemeClr val="bg1"/>
              </a:solidFill>
              <a:latin typeface="Times New Roman" pitchFamily="18" charset="0"/>
              <a:cs typeface="Times New Roman" pitchFamily="18" charset="0"/>
            </a:endParaRPr>
          </a:p>
          <a:p>
            <a:endParaRPr lang="tr-TR" dirty="0"/>
          </a:p>
        </p:txBody>
      </p:sp>
      <p:sp>
        <p:nvSpPr>
          <p:cNvPr id="3" name="2 Başlık"/>
          <p:cNvSpPr>
            <a:spLocks noGrp="1"/>
          </p:cNvSpPr>
          <p:nvPr>
            <p:ph type="title"/>
          </p:nvPr>
        </p:nvSpPr>
        <p:spPr/>
        <p:txBody>
          <a:bodyPr/>
          <a:lstStyle/>
          <a:p>
            <a:r>
              <a:rPr lang="tr-TR" dirty="0" smtClean="0">
                <a:solidFill>
                  <a:schemeClr val="bg1"/>
                </a:solidFill>
              </a:rPr>
              <a:t>ÖRNEK:</a:t>
            </a:r>
            <a:endParaRPr lang="tr-TR" dirty="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endParaRPr lang="tr-TR"/>
          </a:p>
        </p:txBody>
      </p:sp>
      <p:sp>
        <p:nvSpPr>
          <p:cNvPr id="3" name="2 Başlık"/>
          <p:cNvSpPr>
            <a:spLocks noGrp="1"/>
          </p:cNvSpPr>
          <p:nvPr>
            <p:ph type="title"/>
          </p:nvPr>
        </p:nvSpPr>
        <p:spPr/>
        <p:txBody>
          <a:bodyPr/>
          <a:lstStyle/>
          <a:p>
            <a:endParaRPr lang="tr-TR"/>
          </a:p>
        </p:txBody>
      </p:sp>
      <p:pic>
        <p:nvPicPr>
          <p:cNvPr id="4" name="Picture 2"/>
          <p:cNvPicPr>
            <a:picLocks noChangeAspect="1" noChangeArrowheads="1"/>
          </p:cNvPicPr>
          <p:nvPr/>
        </p:nvPicPr>
        <p:blipFill>
          <a:blip r:embed="rId2" cstate="print"/>
          <a:srcRect l="22753" t="19791" r="20117" b="14583"/>
          <a:stretch>
            <a:fillRect/>
          </a:stretch>
        </p:blipFill>
        <p:spPr bwMode="auto">
          <a:xfrm>
            <a:off x="428596" y="428604"/>
            <a:ext cx="7960234" cy="51435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pPr algn="just"/>
            <a:r>
              <a:rPr lang="tr-TR" dirty="0" smtClean="0">
                <a:solidFill>
                  <a:schemeClr val="bg1"/>
                </a:solidFill>
                <a:latin typeface="Times New Roman" pitchFamily="18" charset="0"/>
                <a:cs typeface="Times New Roman" pitchFamily="18" charset="0"/>
              </a:rPr>
              <a:t>Hitit Üniversitesinde almamız gereken dersleri yazdıktan sonra Erciyes üniversitesinin İİBF fakültesinin ders programını açın.</a:t>
            </a:r>
          </a:p>
          <a:p>
            <a:pPr algn="just"/>
            <a:endParaRPr lang="tr-TR" dirty="0" smtClean="0">
              <a:solidFill>
                <a:schemeClr val="bg1"/>
              </a:solidFill>
              <a:latin typeface="Times New Roman" pitchFamily="18" charset="0"/>
              <a:cs typeface="Times New Roman" pitchFamily="18" charset="0"/>
            </a:endParaRPr>
          </a:p>
          <a:p>
            <a:pPr algn="just"/>
            <a:r>
              <a:rPr lang="tr-TR" dirty="0" smtClean="0">
                <a:solidFill>
                  <a:schemeClr val="bg1"/>
                </a:solidFill>
                <a:latin typeface="Times New Roman" pitchFamily="18" charset="0"/>
                <a:cs typeface="Times New Roman" pitchFamily="18" charset="0"/>
              </a:rPr>
              <a:t>Öncelikle İşletme bölümünün tüm sınıflarının ders programını açın. </a:t>
            </a:r>
            <a:r>
              <a:rPr lang="tr-TR" dirty="0" smtClean="0">
                <a:solidFill>
                  <a:schemeClr val="bg1"/>
                </a:solidFill>
                <a:latin typeface="Times New Roman" pitchFamily="18" charset="0"/>
                <a:cs typeface="Times New Roman" pitchFamily="18" charset="0"/>
                <a:hlinkClick r:id="rId2"/>
              </a:rPr>
              <a:t>http://iibf.erciyes.edu.tr/bolum/isl/dersler.aspx</a:t>
            </a:r>
            <a:endParaRPr lang="tr-TR" dirty="0" smtClean="0">
              <a:solidFill>
                <a:schemeClr val="bg1"/>
              </a:solidFill>
              <a:latin typeface="Times New Roman" pitchFamily="18" charset="0"/>
              <a:cs typeface="Times New Roman" pitchFamily="18" charset="0"/>
            </a:endParaRPr>
          </a:p>
          <a:p>
            <a:pPr algn="just"/>
            <a:endParaRPr lang="tr-TR" dirty="0" smtClean="0">
              <a:solidFill>
                <a:schemeClr val="bg1"/>
              </a:solidFill>
              <a:latin typeface="Times New Roman" pitchFamily="18" charset="0"/>
              <a:cs typeface="Times New Roman" pitchFamily="18" charset="0"/>
            </a:endParaRPr>
          </a:p>
          <a:p>
            <a:pPr algn="just"/>
            <a:r>
              <a:rPr lang="tr-TR" dirty="0" smtClean="0">
                <a:solidFill>
                  <a:schemeClr val="bg1"/>
                </a:solidFill>
                <a:latin typeface="Times New Roman" pitchFamily="18" charset="0"/>
                <a:cs typeface="Times New Roman" pitchFamily="18" charset="0"/>
              </a:rPr>
              <a:t>Hitit Üniversitesinde zorunlu olarak almanız gereken 4 dersin karşılığını bulmaya çalışalım.</a:t>
            </a:r>
          </a:p>
          <a:p>
            <a:endParaRPr lang="tr-TR" dirty="0"/>
          </a:p>
        </p:txBody>
      </p:sp>
      <p:sp>
        <p:nvSpPr>
          <p:cNvPr id="3" name="2 Başlık"/>
          <p:cNvSpPr>
            <a:spLocks noGrp="1"/>
          </p:cNvSpPr>
          <p:nvPr>
            <p:ph type="title"/>
          </p:nvPr>
        </p:nvSpPr>
        <p:spPr/>
        <p:txBody>
          <a:bodyPr/>
          <a:lstStyle/>
          <a:p>
            <a:endParaRPr lang="tr-T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42910" y="785794"/>
            <a:ext cx="7543824" cy="4757757"/>
          </a:xfrm>
        </p:spPr>
        <p:txBody>
          <a:bodyPr>
            <a:normAutofit fontScale="55000" lnSpcReduction="20000"/>
          </a:bodyPr>
          <a:lstStyle/>
          <a:p>
            <a:pPr>
              <a:buNone/>
            </a:pPr>
            <a:r>
              <a:rPr lang="tr-TR" sz="2900" dirty="0" smtClean="0">
                <a:solidFill>
                  <a:schemeClr val="bg1"/>
                </a:solidFill>
                <a:latin typeface="Times New Roman" pitchFamily="18" charset="0"/>
                <a:cs typeface="Times New Roman" pitchFamily="18" charset="0"/>
              </a:rPr>
              <a:t>     </a:t>
            </a:r>
          </a:p>
          <a:p>
            <a:pPr algn="just">
              <a:buNone/>
            </a:pPr>
            <a:r>
              <a:rPr lang="tr-TR" sz="2900" dirty="0" smtClean="0">
                <a:solidFill>
                  <a:schemeClr val="bg1"/>
                </a:solidFill>
                <a:latin typeface="Times New Roman" pitchFamily="18" charset="0"/>
                <a:cs typeface="Times New Roman" pitchFamily="18" charset="0"/>
              </a:rPr>
              <a:t>1-Fotoğraflı Öğrenci Başvuru Formu(2  Adet-Bölüm Koordinatörünüz veya Bölüm Başkanınız tarafından imzalı)</a:t>
            </a:r>
          </a:p>
          <a:p>
            <a:pPr algn="just">
              <a:buNone/>
            </a:pPr>
            <a:r>
              <a:rPr lang="tr-TR" sz="2900" dirty="0" smtClean="0">
                <a:solidFill>
                  <a:schemeClr val="bg1"/>
                </a:solidFill>
                <a:latin typeface="Times New Roman" pitchFamily="18" charset="0"/>
                <a:cs typeface="Times New Roman" pitchFamily="18" charset="0"/>
              </a:rPr>
              <a:t>2-Öğrenim Protokolü(3  Adet Güz+3  Adet Bahar-Bölüm Koordinatörünüz veya Bölüm Başkanınız tarafından imzalı)</a:t>
            </a:r>
          </a:p>
          <a:p>
            <a:pPr algn="just">
              <a:buNone/>
            </a:pPr>
            <a:r>
              <a:rPr lang="tr-TR" sz="2900" dirty="0" smtClean="0">
                <a:solidFill>
                  <a:schemeClr val="bg1"/>
                </a:solidFill>
                <a:latin typeface="Times New Roman" pitchFamily="18" charset="0"/>
                <a:cs typeface="Times New Roman" pitchFamily="18" charset="0"/>
              </a:rPr>
              <a:t>3-Öğrenci Bilgi Formu(2  Adet)</a:t>
            </a:r>
          </a:p>
          <a:p>
            <a:pPr algn="just">
              <a:buNone/>
            </a:pPr>
            <a:r>
              <a:rPr lang="tr-TR" sz="2900" dirty="0" smtClean="0">
                <a:solidFill>
                  <a:schemeClr val="bg1"/>
                </a:solidFill>
                <a:latin typeface="Times New Roman" pitchFamily="18" charset="0"/>
                <a:cs typeface="Times New Roman" pitchFamily="18" charset="0"/>
              </a:rPr>
              <a:t>4-Öğrenci Yükümlülük Sözleşmesi(3 Adet)</a:t>
            </a:r>
          </a:p>
          <a:p>
            <a:pPr algn="just">
              <a:buNone/>
            </a:pPr>
            <a:r>
              <a:rPr lang="tr-TR" sz="2900" dirty="0" smtClean="0">
                <a:solidFill>
                  <a:schemeClr val="bg1"/>
                </a:solidFill>
                <a:latin typeface="Times New Roman" pitchFamily="18" charset="0"/>
                <a:cs typeface="Times New Roman" pitchFamily="18" charset="0"/>
              </a:rPr>
              <a:t>5-Banka Hesap Defterinin Fotokopisi (3 Adet)</a:t>
            </a:r>
          </a:p>
          <a:p>
            <a:pPr algn="just">
              <a:buNone/>
            </a:pPr>
            <a:r>
              <a:rPr lang="tr-TR" sz="2900" dirty="0" smtClean="0">
                <a:solidFill>
                  <a:schemeClr val="bg1"/>
                </a:solidFill>
                <a:latin typeface="Times New Roman" pitchFamily="18" charset="0"/>
                <a:cs typeface="Times New Roman" pitchFamily="18" charset="0"/>
              </a:rPr>
              <a:t>6-Nüfus Cüzdanı Fotokopisi (2 Adet)</a:t>
            </a:r>
          </a:p>
          <a:p>
            <a:pPr algn="just">
              <a:buNone/>
            </a:pPr>
            <a:r>
              <a:rPr lang="tr-TR" sz="2900" dirty="0" smtClean="0">
                <a:solidFill>
                  <a:schemeClr val="bg1"/>
                </a:solidFill>
                <a:latin typeface="Times New Roman" pitchFamily="18" charset="0"/>
                <a:cs typeface="Times New Roman" pitchFamily="18" charset="0"/>
              </a:rPr>
              <a:t>7-Sosyal Güvenlik Kurumu(SGK)’dan alınmak üzere imzalı ve mühürlü çalışıp/çalışmadığınızı gösteren belge</a:t>
            </a:r>
          </a:p>
          <a:p>
            <a:pPr algn="just">
              <a:buNone/>
            </a:pPr>
            <a:r>
              <a:rPr lang="tr-TR" sz="2900" dirty="0" smtClean="0">
                <a:solidFill>
                  <a:schemeClr val="bg1"/>
                </a:solidFill>
                <a:latin typeface="Times New Roman" pitchFamily="18" charset="0"/>
                <a:cs typeface="Times New Roman" pitchFamily="18" charset="0"/>
              </a:rPr>
              <a:t>8-Öğrenci Belgesi (2018-2019 Akademik yılında kabul alınan Üniversitede kayıt yaptırdığınızda göndermeniz      gerekmektedir.)</a:t>
            </a:r>
          </a:p>
          <a:p>
            <a:pPr algn="just">
              <a:buNone/>
            </a:pPr>
            <a:r>
              <a:rPr lang="tr-TR" sz="2900" dirty="0" smtClean="0">
                <a:solidFill>
                  <a:schemeClr val="bg1"/>
                </a:solidFill>
                <a:latin typeface="Times New Roman" pitchFamily="18" charset="0"/>
                <a:cs typeface="Times New Roman" pitchFamily="18" charset="0"/>
              </a:rPr>
              <a:t>9-Ekle-Sil Formu (Akademik dönem (Eylül-Ekim 2018) başladıktan sonra hazırlanır.Öğrenim      Protokolündeki ders değişikliği varsa yapılır.)</a:t>
            </a:r>
          </a:p>
          <a:p>
            <a:pPr algn="just">
              <a:buNone/>
            </a:pPr>
            <a:endParaRPr lang="tr-TR" dirty="0" smtClean="0">
              <a:latin typeface="Times New Roman" pitchFamily="18" charset="0"/>
              <a:cs typeface="Times New Roman" pitchFamily="18" charset="0"/>
            </a:endParaRPr>
          </a:p>
          <a:p>
            <a:pPr algn="just">
              <a:buNone/>
            </a:pPr>
            <a:r>
              <a:rPr lang="tr-TR" b="1" dirty="0" smtClean="0">
                <a:solidFill>
                  <a:schemeClr val="bg1"/>
                </a:solidFill>
                <a:latin typeface="Times New Roman" pitchFamily="18" charset="0"/>
                <a:cs typeface="Times New Roman" pitchFamily="18" charset="0"/>
              </a:rPr>
              <a:t>****Tüm belgeleri </a:t>
            </a:r>
            <a:r>
              <a:rPr lang="tr-TR" b="1" dirty="0" smtClean="0">
                <a:solidFill>
                  <a:schemeClr val="bg1"/>
                </a:solidFill>
                <a:latin typeface="Times New Roman" pitchFamily="18" charset="0"/>
                <a:cs typeface="Times New Roman" pitchFamily="18" charset="0"/>
                <a:hlinkClick r:id="rId2"/>
              </a:rPr>
              <a:t>www.</a:t>
            </a:r>
            <a:r>
              <a:rPr lang="tr-TR" b="1" dirty="0" err="1" smtClean="0">
                <a:solidFill>
                  <a:schemeClr val="bg1"/>
                </a:solidFill>
                <a:latin typeface="Times New Roman" pitchFamily="18" charset="0"/>
                <a:cs typeface="Times New Roman" pitchFamily="18" charset="0"/>
                <a:hlinkClick r:id="rId2"/>
              </a:rPr>
              <a:t>farabi</a:t>
            </a:r>
            <a:r>
              <a:rPr lang="tr-TR" b="1" dirty="0" smtClean="0">
                <a:solidFill>
                  <a:schemeClr val="bg1"/>
                </a:solidFill>
                <a:latin typeface="Times New Roman" pitchFamily="18" charset="0"/>
                <a:cs typeface="Times New Roman" pitchFamily="18" charset="0"/>
                <a:hlinkClick r:id="rId2"/>
              </a:rPr>
              <a:t>.</a:t>
            </a:r>
            <a:r>
              <a:rPr lang="tr-TR" b="1" dirty="0" err="1" smtClean="0">
                <a:solidFill>
                  <a:schemeClr val="bg1"/>
                </a:solidFill>
                <a:latin typeface="Times New Roman" pitchFamily="18" charset="0"/>
                <a:cs typeface="Times New Roman" pitchFamily="18" charset="0"/>
                <a:hlinkClick r:id="rId2"/>
              </a:rPr>
              <a:t>hitit</a:t>
            </a:r>
            <a:r>
              <a:rPr lang="tr-TR" b="1" dirty="0" smtClean="0">
                <a:solidFill>
                  <a:schemeClr val="bg1"/>
                </a:solidFill>
                <a:latin typeface="Times New Roman" pitchFamily="18" charset="0"/>
                <a:cs typeface="Times New Roman" pitchFamily="18" charset="0"/>
                <a:hlinkClick r:id="rId2"/>
              </a:rPr>
              <a:t>.edu.tr</a:t>
            </a:r>
            <a:r>
              <a:rPr lang="tr-TR" b="1" dirty="0" smtClean="0">
                <a:solidFill>
                  <a:schemeClr val="bg1"/>
                </a:solidFill>
                <a:latin typeface="Times New Roman" pitchFamily="18" charset="0"/>
                <a:cs typeface="Times New Roman" pitchFamily="18" charset="0"/>
              </a:rPr>
              <a:t> adresinden BELGELER   kısmından indirebilirsiniz.</a:t>
            </a:r>
          </a:p>
          <a:p>
            <a:pPr algn="just">
              <a:buNone/>
            </a:pPr>
            <a:r>
              <a:rPr lang="tr-TR" b="1" dirty="0" smtClean="0">
                <a:solidFill>
                  <a:schemeClr val="bg1"/>
                </a:solidFill>
                <a:latin typeface="Times New Roman" pitchFamily="18" charset="0"/>
                <a:cs typeface="Times New Roman" pitchFamily="18" charset="0"/>
              </a:rPr>
              <a:t>****Tüm belgelerin BİLGİSAYAR ortamında doldurulması zorunludur.</a:t>
            </a:r>
          </a:p>
          <a:p>
            <a:pPr algn="just">
              <a:buNone/>
            </a:pPr>
            <a:endParaRPr lang="tr-TR" b="1" dirty="0" smtClean="0"/>
          </a:p>
          <a:p>
            <a:pPr algn="just">
              <a:buNone/>
            </a:pPr>
            <a:endParaRPr lang="tr-TR" b="1" dirty="0" smtClean="0"/>
          </a:p>
          <a:p>
            <a:pPr algn="just">
              <a:buNone/>
            </a:pPr>
            <a:endParaRPr lang="tr-TR" b="1" dirty="0" smtClean="0"/>
          </a:p>
          <a:p>
            <a:pPr algn="just">
              <a:buNone/>
            </a:pPr>
            <a:endParaRPr lang="tr-TR" b="1" dirty="0" smtClean="0"/>
          </a:p>
          <a:p>
            <a:pPr algn="just">
              <a:buNone/>
            </a:pPr>
            <a:endParaRPr lang="tr-TR" b="1" dirty="0" smtClean="0"/>
          </a:p>
        </p:txBody>
      </p:sp>
      <p:sp>
        <p:nvSpPr>
          <p:cNvPr id="2" name="1 Başlık"/>
          <p:cNvSpPr>
            <a:spLocks noGrp="1"/>
          </p:cNvSpPr>
          <p:nvPr>
            <p:ph type="title"/>
          </p:nvPr>
        </p:nvSpPr>
        <p:spPr>
          <a:xfrm>
            <a:off x="428596" y="285728"/>
            <a:ext cx="8229600" cy="1000132"/>
          </a:xfrm>
        </p:spPr>
        <p:txBody>
          <a:bodyPr>
            <a:noAutofit/>
          </a:bodyPr>
          <a:lstStyle/>
          <a:p>
            <a:r>
              <a:rPr lang="tr-TR" sz="3600" dirty="0" smtClean="0">
                <a:solidFill>
                  <a:schemeClr val="bg1"/>
                </a:solidFill>
              </a:rPr>
              <a:t/>
            </a:r>
            <a:br>
              <a:rPr lang="tr-TR" sz="3600" dirty="0" smtClean="0">
                <a:solidFill>
                  <a:schemeClr val="bg1"/>
                </a:solidFill>
              </a:rPr>
            </a:br>
            <a:r>
              <a:rPr lang="tr-TR" sz="3600" dirty="0" smtClean="0">
                <a:solidFill>
                  <a:schemeClr val="bg1"/>
                </a:solidFill>
              </a:rPr>
              <a:t/>
            </a:r>
            <a:br>
              <a:rPr lang="tr-TR" sz="3600" dirty="0" smtClean="0">
                <a:solidFill>
                  <a:schemeClr val="bg1"/>
                </a:solidFill>
              </a:rPr>
            </a:br>
            <a:r>
              <a:rPr lang="tr-TR" sz="3600" dirty="0" smtClean="0">
                <a:solidFill>
                  <a:schemeClr val="bg1"/>
                </a:solidFill>
              </a:rPr>
              <a:t/>
            </a:r>
            <a:br>
              <a:rPr lang="tr-TR" sz="3600" dirty="0" smtClean="0">
                <a:solidFill>
                  <a:schemeClr val="bg1"/>
                </a:solidFill>
              </a:rPr>
            </a:br>
            <a:r>
              <a:rPr lang="tr-TR" sz="3600" dirty="0" smtClean="0">
                <a:solidFill>
                  <a:schemeClr val="bg1"/>
                </a:solidFill>
              </a:rPr>
              <a:t/>
            </a:r>
            <a:br>
              <a:rPr lang="tr-TR" sz="3600" dirty="0" smtClean="0">
                <a:solidFill>
                  <a:schemeClr val="bg1"/>
                </a:solidFill>
              </a:rPr>
            </a:br>
            <a:r>
              <a:rPr lang="tr-TR" sz="3600" dirty="0" smtClean="0">
                <a:solidFill>
                  <a:schemeClr val="bg1"/>
                </a:solidFill>
              </a:rPr>
              <a:t/>
            </a:r>
            <a:br>
              <a:rPr lang="tr-TR" sz="3600" dirty="0" smtClean="0">
                <a:solidFill>
                  <a:schemeClr val="bg1"/>
                </a:solidFill>
              </a:rPr>
            </a:br>
            <a:r>
              <a:rPr lang="tr-TR" sz="3600" dirty="0" smtClean="0">
                <a:solidFill>
                  <a:schemeClr val="bg1"/>
                </a:solidFill>
              </a:rPr>
              <a:t> </a:t>
            </a:r>
            <a:br>
              <a:rPr lang="tr-TR" sz="3600" dirty="0" smtClean="0">
                <a:solidFill>
                  <a:schemeClr val="bg1"/>
                </a:solidFill>
              </a:rPr>
            </a:br>
            <a:r>
              <a:rPr lang="tr-TR" sz="3600" dirty="0" smtClean="0">
                <a:solidFill>
                  <a:schemeClr val="bg1"/>
                </a:solidFill>
              </a:rPr>
              <a:t/>
            </a:r>
            <a:br>
              <a:rPr lang="tr-TR" sz="3600" dirty="0" smtClean="0">
                <a:solidFill>
                  <a:schemeClr val="bg1"/>
                </a:solidFill>
              </a:rPr>
            </a:br>
            <a:r>
              <a:rPr lang="tr-TR" sz="3600" dirty="0" smtClean="0">
                <a:solidFill>
                  <a:schemeClr val="bg1"/>
                </a:solidFill>
              </a:rPr>
              <a:t/>
            </a:r>
            <a:br>
              <a:rPr lang="tr-TR" sz="3600" dirty="0" smtClean="0">
                <a:solidFill>
                  <a:schemeClr val="bg1"/>
                </a:solidFill>
              </a:rPr>
            </a:br>
            <a:r>
              <a:rPr lang="tr-TR" sz="3600" dirty="0" smtClean="0">
                <a:solidFill>
                  <a:schemeClr val="bg1"/>
                </a:solidFill>
              </a:rPr>
              <a:t/>
            </a:r>
            <a:br>
              <a:rPr lang="tr-TR" sz="3600" dirty="0" smtClean="0">
                <a:solidFill>
                  <a:schemeClr val="bg1"/>
                </a:solidFill>
              </a:rPr>
            </a:br>
            <a:r>
              <a:rPr lang="tr-TR" sz="3600" dirty="0" smtClean="0">
                <a:solidFill>
                  <a:schemeClr val="bg1"/>
                </a:solidFill>
              </a:rPr>
              <a:t/>
            </a:r>
            <a:br>
              <a:rPr lang="tr-TR" sz="3600" dirty="0" smtClean="0">
                <a:solidFill>
                  <a:schemeClr val="bg1"/>
                </a:solidFill>
              </a:rPr>
            </a:br>
            <a:r>
              <a:rPr lang="tr-TR" sz="3600" dirty="0" smtClean="0">
                <a:solidFill>
                  <a:schemeClr val="bg1"/>
                </a:solidFill>
              </a:rPr>
              <a:t/>
            </a:r>
            <a:br>
              <a:rPr lang="tr-TR" sz="3600" dirty="0" smtClean="0">
                <a:solidFill>
                  <a:schemeClr val="bg1"/>
                </a:solidFill>
              </a:rPr>
            </a:br>
            <a:r>
              <a:rPr lang="tr-TR" sz="3600" dirty="0" smtClean="0">
                <a:solidFill>
                  <a:schemeClr val="bg1"/>
                </a:solidFill>
              </a:rPr>
              <a:t/>
            </a:r>
            <a:br>
              <a:rPr lang="tr-TR" sz="3600" dirty="0" smtClean="0">
                <a:solidFill>
                  <a:schemeClr val="bg1"/>
                </a:solidFill>
              </a:rPr>
            </a:br>
            <a:r>
              <a:rPr lang="tr-TR" sz="3600" dirty="0" smtClean="0">
                <a:solidFill>
                  <a:schemeClr val="bg1"/>
                </a:solidFill>
              </a:rPr>
              <a:t/>
            </a:r>
            <a:br>
              <a:rPr lang="tr-TR" sz="3600" dirty="0" smtClean="0">
                <a:solidFill>
                  <a:schemeClr val="bg1"/>
                </a:solidFill>
              </a:rPr>
            </a:br>
            <a:r>
              <a:rPr lang="tr-TR" sz="2800" dirty="0" smtClean="0">
                <a:solidFill>
                  <a:schemeClr val="bg1"/>
                </a:solidFill>
              </a:rPr>
              <a:t>ÖĞRENCİNİN HAZIRLAMASI GEREKEN EVRAKLAR </a:t>
            </a:r>
            <a:r>
              <a:rPr lang="tr-TR" sz="3600" dirty="0" smtClean="0">
                <a:solidFill>
                  <a:schemeClr val="bg1"/>
                </a:solidFill>
              </a:rPr>
              <a:t/>
            </a:r>
            <a:br>
              <a:rPr lang="tr-TR" sz="3600" dirty="0" smtClean="0">
                <a:solidFill>
                  <a:schemeClr val="bg1"/>
                </a:solidFill>
              </a:rPr>
            </a:br>
            <a:endParaRPr lang="tr-TR" sz="3600"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normAutofit/>
          </a:bodyPr>
          <a:lstStyle/>
          <a:p>
            <a:endParaRPr lang="tr-TR" dirty="0"/>
          </a:p>
        </p:txBody>
      </p:sp>
      <p:sp>
        <p:nvSpPr>
          <p:cNvPr id="5" name="4 Dikdörtgen"/>
          <p:cNvSpPr/>
          <p:nvPr/>
        </p:nvSpPr>
        <p:spPr>
          <a:xfrm>
            <a:off x="571472" y="5380672"/>
            <a:ext cx="8286808" cy="1477328"/>
          </a:xfrm>
          <a:prstGeom prst="rect">
            <a:avLst/>
          </a:prstGeom>
        </p:spPr>
        <p:txBody>
          <a:bodyPr wrap="square">
            <a:spAutoFit/>
          </a:bodyPr>
          <a:lstStyle/>
          <a:p>
            <a:pPr algn="just"/>
            <a:r>
              <a:rPr lang="tr-TR" dirty="0" smtClean="0">
                <a:solidFill>
                  <a:schemeClr val="bg1"/>
                </a:solidFill>
              </a:rPr>
              <a:t>NOT: </a:t>
            </a:r>
          </a:p>
          <a:p>
            <a:pPr marL="171450" indent="-171450" algn="just">
              <a:buFont typeface="Arial" pitchFamily="34" charset="0"/>
              <a:buChar char="•"/>
            </a:pPr>
            <a:r>
              <a:rPr lang="tr-TR" dirty="0" smtClean="0">
                <a:solidFill>
                  <a:schemeClr val="bg1"/>
                </a:solidFill>
              </a:rPr>
              <a:t>PAZARLAMA PLANLAMASI dersinin tam karşılığı bulunmadığı için bölüm koordinatörünün uygun gördüğü başka bir pazarlama dersi seçilmeli ya da bu ders alttan almak üzere protokolden çıkarılarak, onun yerine üstten zorunlu başka bir ders seçilmelidir.</a:t>
            </a:r>
            <a:endParaRPr lang="tr-TR" dirty="0">
              <a:solidFill>
                <a:schemeClr val="bg1"/>
              </a:solidFill>
            </a:endParaRPr>
          </a:p>
        </p:txBody>
      </p:sp>
      <p:pic>
        <p:nvPicPr>
          <p:cNvPr id="1028" name="Picture 4"/>
          <p:cNvPicPr>
            <a:picLocks noChangeAspect="1" noChangeArrowheads="1"/>
          </p:cNvPicPr>
          <p:nvPr/>
        </p:nvPicPr>
        <p:blipFill>
          <a:blip r:embed="rId2" cstate="print"/>
          <a:srcRect l="23438" t="19167" r="24531" b="7499"/>
          <a:stretch>
            <a:fillRect/>
          </a:stretch>
        </p:blipFill>
        <p:spPr bwMode="auto">
          <a:xfrm>
            <a:off x="500034" y="0"/>
            <a:ext cx="7929618" cy="5286436"/>
          </a:xfrm>
          <a:prstGeom prst="rect">
            <a:avLst/>
          </a:prstGeom>
          <a:noFill/>
          <a:ln w="9525">
            <a:noFill/>
            <a:miter lim="800000"/>
            <a:headEnd/>
            <a:tailEnd/>
          </a:ln>
          <a:effectLst/>
        </p:spPr>
      </p:pic>
      <p:sp>
        <p:nvSpPr>
          <p:cNvPr id="12" name="11 Dikdörtgen"/>
          <p:cNvSpPr/>
          <p:nvPr/>
        </p:nvSpPr>
        <p:spPr>
          <a:xfrm>
            <a:off x="4714876" y="4643446"/>
            <a:ext cx="947696" cy="923330"/>
          </a:xfrm>
          <a:prstGeom prst="rect">
            <a:avLst/>
          </a:prstGeom>
          <a:noFill/>
        </p:spPr>
        <p:txBody>
          <a:bodyPr wrap="square" lIns="91440" tIns="45720" rIns="91440" bIns="45720">
            <a:spAutoFit/>
          </a:bodyPr>
          <a:lstStyle/>
          <a:p>
            <a:pPr algn="ctr"/>
            <a:r>
              <a:rPr lang="tr-TR" sz="5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&gt;=</a:t>
            </a:r>
            <a:endParaRPr lang="tr-TR" sz="5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Grp="1" noChangeAspect="1" noChangeArrowheads="1"/>
          </p:cNvPicPr>
          <p:nvPr>
            <p:ph idx="1"/>
          </p:nvPr>
        </p:nvPicPr>
        <p:blipFill>
          <a:blip r:embed="rId2" cstate="print"/>
          <a:srcRect l="20996" t="26042" r="23633" b="6770"/>
          <a:stretch>
            <a:fillRect/>
          </a:stretch>
        </p:blipFill>
        <p:spPr bwMode="auto">
          <a:xfrm>
            <a:off x="571472" y="500042"/>
            <a:ext cx="8001056" cy="5022205"/>
          </a:xfrm>
          <a:prstGeom prst="rect">
            <a:avLst/>
          </a:prstGeom>
          <a:noFill/>
          <a:ln w="9525">
            <a:noFill/>
            <a:miter lim="800000"/>
            <a:headEnd/>
            <a:tailEnd/>
          </a:ln>
          <a:effectLst/>
        </p:spPr>
      </p:pic>
      <p:sp>
        <p:nvSpPr>
          <p:cNvPr id="3" name="2 Başlık"/>
          <p:cNvSpPr>
            <a:spLocks noGrp="1"/>
          </p:cNvSpPr>
          <p:nvPr>
            <p:ph type="title"/>
          </p:nvPr>
        </p:nvSpPr>
        <p:spPr>
          <a:xfrm>
            <a:off x="785786" y="152400"/>
            <a:ext cx="7901014" cy="347642"/>
          </a:xfrm>
        </p:spPr>
        <p:txBody>
          <a:bodyPr>
            <a:normAutofit fontScale="90000"/>
          </a:bodyPr>
          <a:lstStyle/>
          <a:p>
            <a:r>
              <a:rPr lang="tr-TR" dirty="0" smtClean="0"/>
              <a:t>ÖRNEK:</a:t>
            </a:r>
            <a:endParaRPr lang="tr-TR" dirty="0"/>
          </a:p>
        </p:txBody>
      </p:sp>
      <p:sp>
        <p:nvSpPr>
          <p:cNvPr id="7" name="6 Dikdörtgen"/>
          <p:cNvSpPr/>
          <p:nvPr/>
        </p:nvSpPr>
        <p:spPr>
          <a:xfrm>
            <a:off x="571440" y="5643578"/>
            <a:ext cx="8572560" cy="954107"/>
          </a:xfrm>
          <a:prstGeom prst="rect">
            <a:avLst/>
          </a:prstGeom>
          <a:noFill/>
        </p:spPr>
        <p:txBody>
          <a:bodyPr wrap="square" lIns="91440" tIns="45720" rIns="91440" bIns="45720">
            <a:spAutoFit/>
          </a:bodyPr>
          <a:lstStyle/>
          <a:p>
            <a:pPr algn="ctr"/>
            <a:r>
              <a:rPr lang="tr-TR" sz="2800" b="1" cap="none" spc="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YANLIŞ-</a:t>
            </a:r>
            <a:r>
              <a:rPr lang="tr-TR" sz="2800" b="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KREDİ SAYISI EKSİK OLDUĞU İÇİN </a:t>
            </a:r>
          </a:p>
          <a:p>
            <a:pPr algn="ctr"/>
            <a:r>
              <a:rPr lang="tr-TR" sz="2800" b="1" cap="none" spc="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BİR </a:t>
            </a:r>
            <a:r>
              <a:rPr lang="tr-TR" sz="28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DERS DAHA EKLENMESİ GEREKİYOR</a:t>
            </a:r>
            <a:endParaRPr lang="tr-TR" sz="28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14" name="13 Dikdörtgen"/>
          <p:cNvSpPr/>
          <p:nvPr/>
        </p:nvSpPr>
        <p:spPr>
          <a:xfrm>
            <a:off x="4572000" y="4786322"/>
            <a:ext cx="1285884" cy="923330"/>
          </a:xfrm>
          <a:prstGeom prst="rect">
            <a:avLst/>
          </a:prstGeom>
          <a:noFill/>
        </p:spPr>
        <p:txBody>
          <a:bodyPr wrap="square" lIns="91440" tIns="45720" rIns="91440" bIns="45720">
            <a:spAutoFit/>
          </a:bodyPr>
          <a:lstStyle/>
          <a:p>
            <a:pPr algn="ctr"/>
            <a:r>
              <a:rPr lang="tr-TR" sz="5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&lt;</a:t>
            </a:r>
            <a:endParaRPr lang="tr-TR" sz="5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İçerik Yer Tutucusu"/>
          <p:cNvSpPr>
            <a:spLocks noGrp="1"/>
          </p:cNvSpPr>
          <p:nvPr>
            <p:ph idx="1"/>
          </p:nvPr>
        </p:nvSpPr>
        <p:spPr/>
        <p:txBody>
          <a:bodyPr/>
          <a:lstStyle/>
          <a:p>
            <a:endParaRPr lang="tr-TR"/>
          </a:p>
        </p:txBody>
      </p:sp>
      <p:sp>
        <p:nvSpPr>
          <p:cNvPr id="3" name="2 Başlık"/>
          <p:cNvSpPr>
            <a:spLocks noGrp="1"/>
          </p:cNvSpPr>
          <p:nvPr>
            <p:ph type="title"/>
          </p:nvPr>
        </p:nvSpPr>
        <p:spPr/>
        <p:txBody>
          <a:bodyPr/>
          <a:lstStyle/>
          <a:p>
            <a:endParaRPr lang="tr-TR" dirty="0"/>
          </a:p>
        </p:txBody>
      </p:sp>
      <p:sp>
        <p:nvSpPr>
          <p:cNvPr id="7" name="6 Dikdörtgen"/>
          <p:cNvSpPr/>
          <p:nvPr/>
        </p:nvSpPr>
        <p:spPr>
          <a:xfrm>
            <a:off x="1857356" y="6215082"/>
            <a:ext cx="6143668" cy="523220"/>
          </a:xfrm>
          <a:prstGeom prst="rect">
            <a:avLst/>
          </a:prstGeom>
          <a:noFill/>
        </p:spPr>
        <p:txBody>
          <a:bodyPr wrap="square" lIns="91440" tIns="45720" rIns="91440" bIns="45720">
            <a:spAutoFit/>
          </a:bodyPr>
          <a:lstStyle/>
          <a:p>
            <a:pPr algn="ctr"/>
            <a:r>
              <a:rPr lang="tr-TR"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YANLIŞ-DERSİN KARŞILIĞI BOŞ</a:t>
            </a:r>
            <a:endParaRPr lang="tr-TR" sz="28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pic>
        <p:nvPicPr>
          <p:cNvPr id="2053" name="Picture 5"/>
          <p:cNvPicPr>
            <a:picLocks noChangeAspect="1" noChangeArrowheads="1"/>
          </p:cNvPicPr>
          <p:nvPr/>
        </p:nvPicPr>
        <p:blipFill>
          <a:blip r:embed="rId2" cstate="print"/>
          <a:srcRect l="22500" t="20834" r="24062" b="8333"/>
          <a:stretch>
            <a:fillRect/>
          </a:stretch>
        </p:blipFill>
        <p:spPr bwMode="auto">
          <a:xfrm>
            <a:off x="428596" y="0"/>
            <a:ext cx="8143932" cy="60722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İçerik Yer Tutucusu"/>
          <p:cNvSpPr>
            <a:spLocks noGrp="1"/>
          </p:cNvSpPr>
          <p:nvPr>
            <p:ph idx="1"/>
          </p:nvPr>
        </p:nvSpPr>
        <p:spPr/>
        <p:txBody>
          <a:bodyPr/>
          <a:lstStyle/>
          <a:p>
            <a:endParaRPr lang="tr-TR" dirty="0"/>
          </a:p>
        </p:txBody>
      </p:sp>
      <p:sp>
        <p:nvSpPr>
          <p:cNvPr id="3" name="2 Başlık"/>
          <p:cNvSpPr>
            <a:spLocks noGrp="1"/>
          </p:cNvSpPr>
          <p:nvPr>
            <p:ph type="title"/>
          </p:nvPr>
        </p:nvSpPr>
        <p:spPr/>
        <p:txBody>
          <a:bodyPr/>
          <a:lstStyle/>
          <a:p>
            <a:endParaRPr lang="tr-TR"/>
          </a:p>
        </p:txBody>
      </p:sp>
      <p:pic>
        <p:nvPicPr>
          <p:cNvPr id="3074" name="Picture 2"/>
          <p:cNvPicPr>
            <a:picLocks noChangeAspect="1" noChangeArrowheads="1"/>
          </p:cNvPicPr>
          <p:nvPr/>
        </p:nvPicPr>
        <p:blipFill>
          <a:blip r:embed="rId2" cstate="print"/>
          <a:srcRect l="22031" t="21667" r="24062" b="5833"/>
          <a:stretch>
            <a:fillRect/>
          </a:stretch>
        </p:blipFill>
        <p:spPr bwMode="auto">
          <a:xfrm>
            <a:off x="428596" y="0"/>
            <a:ext cx="8215370" cy="5715016"/>
          </a:xfrm>
          <a:prstGeom prst="rect">
            <a:avLst/>
          </a:prstGeom>
          <a:noFill/>
          <a:ln w="9525">
            <a:noFill/>
            <a:miter lim="800000"/>
            <a:headEnd/>
            <a:tailEnd/>
          </a:ln>
          <a:effectLst/>
        </p:spPr>
      </p:pic>
      <p:sp>
        <p:nvSpPr>
          <p:cNvPr id="6" name="5 Dikdörtgen"/>
          <p:cNvSpPr/>
          <p:nvPr/>
        </p:nvSpPr>
        <p:spPr>
          <a:xfrm>
            <a:off x="500034" y="6143644"/>
            <a:ext cx="8023736" cy="461665"/>
          </a:xfrm>
          <a:prstGeom prst="rect">
            <a:avLst/>
          </a:prstGeom>
          <a:noFill/>
        </p:spPr>
        <p:txBody>
          <a:bodyPr wrap="none" lIns="91440" tIns="45720" rIns="91440" bIns="45720">
            <a:spAutoFit/>
          </a:bodyPr>
          <a:lstStyle/>
          <a:p>
            <a:pPr algn="ctr"/>
            <a:r>
              <a:rPr lang="tr-TR"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DOĞRU EKLEME-2 DERS 1 DERSE KARŞILIK GELİYOR</a:t>
            </a:r>
            <a:endParaRPr lang="tr-TR"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endParaRPr lang="tr-TR"/>
          </a:p>
        </p:txBody>
      </p:sp>
      <p:sp>
        <p:nvSpPr>
          <p:cNvPr id="3" name="2 Başlık"/>
          <p:cNvSpPr>
            <a:spLocks noGrp="1"/>
          </p:cNvSpPr>
          <p:nvPr>
            <p:ph type="title"/>
          </p:nvPr>
        </p:nvSpPr>
        <p:spPr>
          <a:xfrm>
            <a:off x="428596" y="142852"/>
            <a:ext cx="8229600" cy="1014434"/>
          </a:xfrm>
        </p:spPr>
        <p:txBody>
          <a:bodyPr/>
          <a:lstStyle/>
          <a:p>
            <a:r>
              <a:rPr lang="tr-TR" b="1" dirty="0" smtClean="0">
                <a:solidFill>
                  <a:schemeClr val="bg1"/>
                </a:solidFill>
              </a:rPr>
              <a:t>Yanlış Öğrenim Protokolü</a:t>
            </a:r>
            <a:endParaRPr lang="tr-TR" b="1" dirty="0">
              <a:solidFill>
                <a:schemeClr val="bg1"/>
              </a:solidFill>
            </a:endParaRPr>
          </a:p>
        </p:txBody>
      </p:sp>
      <p:pic>
        <p:nvPicPr>
          <p:cNvPr id="7170" name="Picture 2"/>
          <p:cNvPicPr>
            <a:picLocks noChangeAspect="1" noChangeArrowheads="1"/>
          </p:cNvPicPr>
          <p:nvPr/>
        </p:nvPicPr>
        <p:blipFill>
          <a:blip r:embed="rId2" cstate="print"/>
          <a:srcRect l="22031" t="39167" r="20312" b="5833"/>
          <a:stretch>
            <a:fillRect/>
          </a:stretch>
        </p:blipFill>
        <p:spPr bwMode="auto">
          <a:xfrm>
            <a:off x="0" y="1285860"/>
            <a:ext cx="8786874" cy="471490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cstate="print"/>
          <a:srcRect l="20117" t="17110" r="20996" b="23958"/>
          <a:stretch>
            <a:fillRect/>
          </a:stretch>
        </p:blipFill>
        <p:spPr bwMode="auto">
          <a:xfrm>
            <a:off x="1214414" y="1785926"/>
            <a:ext cx="6286544" cy="3538847"/>
          </a:xfrm>
          <a:prstGeom prst="rect">
            <a:avLst/>
          </a:prstGeom>
          <a:noFill/>
          <a:ln w="9525">
            <a:noFill/>
            <a:miter lim="800000"/>
            <a:headEnd/>
            <a:tailEnd/>
          </a:ln>
          <a:effectLst/>
        </p:spPr>
      </p:pic>
      <p:sp>
        <p:nvSpPr>
          <p:cNvPr id="3" name="2 Başlık"/>
          <p:cNvSpPr>
            <a:spLocks noGrp="1"/>
          </p:cNvSpPr>
          <p:nvPr>
            <p:ph type="title"/>
          </p:nvPr>
        </p:nvSpPr>
        <p:spPr/>
        <p:txBody>
          <a:bodyPr/>
          <a:lstStyle/>
          <a:p>
            <a:r>
              <a:rPr lang="tr-TR" b="1" dirty="0" smtClean="0">
                <a:solidFill>
                  <a:schemeClr val="bg1"/>
                </a:solidFill>
              </a:rPr>
              <a:t>Doğru –Öğrenim Protokolü</a:t>
            </a:r>
            <a:endParaRPr lang="tr-TR" b="1" dirty="0">
              <a:solidFill>
                <a:schemeClr val="bg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l="18359" t="22917" r="50879" b="6770"/>
          <a:stretch>
            <a:fillRect/>
          </a:stretch>
        </p:blipFill>
        <p:spPr bwMode="auto">
          <a:xfrm>
            <a:off x="2214546" y="1285860"/>
            <a:ext cx="4000528" cy="5143536"/>
          </a:xfrm>
          <a:prstGeom prst="rect">
            <a:avLst/>
          </a:prstGeom>
          <a:noFill/>
          <a:ln w="9525">
            <a:noFill/>
            <a:miter lim="800000"/>
            <a:headEnd/>
            <a:tailEnd/>
          </a:ln>
          <a:effectLst/>
        </p:spPr>
      </p:pic>
      <p:sp>
        <p:nvSpPr>
          <p:cNvPr id="3" name="2 Başlık"/>
          <p:cNvSpPr>
            <a:spLocks noGrp="1"/>
          </p:cNvSpPr>
          <p:nvPr>
            <p:ph type="title"/>
          </p:nvPr>
        </p:nvSpPr>
        <p:spPr/>
        <p:txBody>
          <a:bodyPr/>
          <a:lstStyle/>
          <a:p>
            <a:r>
              <a:rPr lang="tr-TR" dirty="0" smtClean="0"/>
              <a:t>ÖĞRENCİ BAŞVURU FORMU</a:t>
            </a:r>
            <a:endParaRPr lang="tr-T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endParaRPr lang="tr-TR" dirty="0"/>
          </a:p>
        </p:txBody>
      </p:sp>
      <p:sp>
        <p:nvSpPr>
          <p:cNvPr id="3" name="2 Başlık"/>
          <p:cNvSpPr>
            <a:spLocks noGrp="1"/>
          </p:cNvSpPr>
          <p:nvPr>
            <p:ph type="title"/>
          </p:nvPr>
        </p:nvSpPr>
        <p:spPr/>
        <p:txBody>
          <a:bodyPr/>
          <a:lstStyle/>
          <a:p>
            <a:pPr algn="ctr"/>
            <a:r>
              <a:rPr lang="tr-TR" dirty="0" smtClean="0"/>
              <a:t>ÖĞRENCİ BİLGİ FORMU</a:t>
            </a:r>
            <a:endParaRPr lang="tr-TR" dirty="0"/>
          </a:p>
        </p:txBody>
      </p:sp>
      <p:pic>
        <p:nvPicPr>
          <p:cNvPr id="5122" name="Picture 2"/>
          <p:cNvPicPr>
            <a:picLocks noChangeAspect="1" noChangeArrowheads="1"/>
          </p:cNvPicPr>
          <p:nvPr/>
        </p:nvPicPr>
        <p:blipFill>
          <a:blip r:embed="rId2" cstate="print"/>
          <a:srcRect l="17812" t="20833" r="50782" b="8334"/>
          <a:stretch>
            <a:fillRect/>
          </a:stretch>
        </p:blipFill>
        <p:spPr bwMode="auto">
          <a:xfrm>
            <a:off x="2357422" y="1428736"/>
            <a:ext cx="5072098" cy="484413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idx="1"/>
          </p:nvPr>
        </p:nvPicPr>
        <p:blipFill>
          <a:blip r:embed="rId2" cstate="print"/>
          <a:srcRect l="18457" t="20313" r="49902" b="6249"/>
          <a:stretch>
            <a:fillRect/>
          </a:stretch>
        </p:blipFill>
        <p:spPr bwMode="auto">
          <a:xfrm>
            <a:off x="3000364" y="1571612"/>
            <a:ext cx="3714776" cy="4849846"/>
          </a:xfrm>
          <a:prstGeom prst="rect">
            <a:avLst/>
          </a:prstGeom>
          <a:noFill/>
          <a:ln w="9525">
            <a:noFill/>
            <a:miter lim="800000"/>
            <a:headEnd/>
            <a:tailEnd/>
          </a:ln>
          <a:effectLst/>
        </p:spPr>
      </p:pic>
      <p:sp>
        <p:nvSpPr>
          <p:cNvPr id="3" name="2 Başlık"/>
          <p:cNvSpPr>
            <a:spLocks noGrp="1"/>
          </p:cNvSpPr>
          <p:nvPr>
            <p:ph type="title"/>
          </p:nvPr>
        </p:nvSpPr>
        <p:spPr>
          <a:xfrm>
            <a:off x="457200" y="152400"/>
            <a:ext cx="8686800" cy="1347774"/>
          </a:xfrm>
        </p:spPr>
        <p:txBody>
          <a:bodyPr>
            <a:normAutofit fontScale="90000"/>
          </a:bodyPr>
          <a:lstStyle/>
          <a:p>
            <a:r>
              <a:rPr lang="tr-TR" dirty="0" smtClean="0"/>
              <a:t>ÖĞRENCİ YÜKÜMLÜLÜK SÖZLEŞMESİ</a:t>
            </a:r>
            <a:endParaRPr lang="tr-T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endParaRPr lang="tr-TR"/>
          </a:p>
        </p:txBody>
      </p:sp>
      <p:sp>
        <p:nvSpPr>
          <p:cNvPr id="3" name="2 Başlık"/>
          <p:cNvSpPr>
            <a:spLocks noGrp="1"/>
          </p:cNvSpPr>
          <p:nvPr>
            <p:ph type="title"/>
          </p:nvPr>
        </p:nvSpPr>
        <p:spPr/>
        <p:txBody>
          <a:bodyPr/>
          <a:lstStyle/>
          <a:p>
            <a:endParaRPr lang="tr-TR"/>
          </a:p>
        </p:txBody>
      </p:sp>
      <p:pic>
        <p:nvPicPr>
          <p:cNvPr id="4" name="Picture 2"/>
          <p:cNvPicPr>
            <a:picLocks noChangeAspect="1" noChangeArrowheads="1"/>
          </p:cNvPicPr>
          <p:nvPr/>
        </p:nvPicPr>
        <p:blipFill>
          <a:blip r:embed="rId2" cstate="print"/>
          <a:srcRect/>
          <a:stretch>
            <a:fillRect/>
          </a:stretch>
        </p:blipFill>
        <p:spPr bwMode="auto">
          <a:xfrm>
            <a:off x="500034" y="285728"/>
            <a:ext cx="8219256" cy="56252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Grp="1" noChangeAspect="1" noChangeArrowheads="1"/>
          </p:cNvPicPr>
          <p:nvPr>
            <p:ph idx="1"/>
          </p:nvPr>
        </p:nvPicPr>
        <p:blipFill>
          <a:blip r:embed="rId2" cstate="print"/>
          <a:srcRect l="14297" t="22640" r="50000" b="12261"/>
          <a:stretch>
            <a:fillRect/>
          </a:stretch>
        </p:blipFill>
        <p:spPr bwMode="auto">
          <a:xfrm>
            <a:off x="642910" y="928670"/>
            <a:ext cx="7429552" cy="5421961"/>
          </a:xfrm>
          <a:prstGeom prst="rect">
            <a:avLst/>
          </a:prstGeom>
          <a:noFill/>
          <a:ln w="9525">
            <a:noFill/>
            <a:miter lim="800000"/>
            <a:headEnd/>
            <a:tailEnd/>
          </a:ln>
          <a:effectLst/>
        </p:spPr>
      </p:pic>
      <p:sp>
        <p:nvSpPr>
          <p:cNvPr id="2" name="1 Başlık"/>
          <p:cNvSpPr>
            <a:spLocks noGrp="1"/>
          </p:cNvSpPr>
          <p:nvPr>
            <p:ph type="title"/>
          </p:nvPr>
        </p:nvSpPr>
        <p:spPr>
          <a:xfrm>
            <a:off x="500034" y="0"/>
            <a:ext cx="8229600" cy="846158"/>
          </a:xfrm>
        </p:spPr>
        <p:txBody>
          <a:bodyPr>
            <a:normAutofit fontScale="90000"/>
          </a:bodyPr>
          <a:lstStyle/>
          <a:p>
            <a:pPr algn="ctr"/>
            <a:r>
              <a:rPr lang="tr-TR" dirty="0" smtClean="0"/>
              <a:t/>
            </a:r>
            <a:br>
              <a:rPr lang="tr-TR" dirty="0" smtClean="0"/>
            </a:br>
            <a:r>
              <a:rPr lang="tr-TR" sz="2700" dirty="0" smtClean="0"/>
              <a:t/>
            </a:r>
            <a:br>
              <a:rPr lang="tr-TR" sz="2700" dirty="0" smtClean="0"/>
            </a:br>
            <a:r>
              <a:rPr lang="tr-TR" sz="2700" dirty="0" smtClean="0">
                <a:solidFill>
                  <a:schemeClr val="bg1"/>
                </a:solidFill>
              </a:rPr>
              <a:t> ÖĞRENİM PROTOKOLÜ NEDİR VE NASIL HAZIRLANIR?</a:t>
            </a:r>
            <a:endParaRPr lang="tr-TR" sz="2700" dirty="0">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28596" y="785794"/>
            <a:ext cx="8229600" cy="1857388"/>
          </a:xfrm>
        </p:spPr>
        <p:txBody>
          <a:bodyPr>
            <a:normAutofit/>
          </a:bodyPr>
          <a:lstStyle/>
          <a:p>
            <a:pPr algn="just"/>
            <a:r>
              <a:rPr lang="tr-TR" dirty="0" smtClean="0">
                <a:solidFill>
                  <a:schemeClr val="bg1"/>
                </a:solidFill>
              </a:rPr>
              <a:t>a)Aşağıda yer alan tabloda belirtilen üniversitelere, söz konusu üniversiteler dışından gitmek isteyen öğrencilere ödenecek aylık burs miktarının en fazla 8 ay süre ile olmak üzere 700.-TL,</a:t>
            </a:r>
          </a:p>
          <a:p>
            <a:pPr algn="just"/>
            <a:endParaRPr lang="tr-TR" dirty="0" smtClean="0">
              <a:solidFill>
                <a:schemeClr val="bg1"/>
              </a:solidFill>
              <a:latin typeface="Times New Roman" pitchFamily="18" charset="0"/>
              <a:cs typeface="Times New Roman" pitchFamily="18" charset="0"/>
            </a:endParaRPr>
          </a:p>
          <a:p>
            <a:pPr algn="just"/>
            <a:endParaRPr lang="tr-TR" dirty="0" smtClean="0">
              <a:solidFill>
                <a:schemeClr val="bg1"/>
              </a:solidFill>
              <a:latin typeface="Times New Roman" pitchFamily="18" charset="0"/>
              <a:cs typeface="Times New Roman" pitchFamily="18" charset="0"/>
            </a:endParaRPr>
          </a:p>
          <a:p>
            <a:endParaRPr lang="tr-TR" dirty="0">
              <a:latin typeface="Times New Roman" pitchFamily="18" charset="0"/>
              <a:cs typeface="Times New Roman" pitchFamily="18" charset="0"/>
            </a:endParaRPr>
          </a:p>
        </p:txBody>
      </p:sp>
      <p:sp>
        <p:nvSpPr>
          <p:cNvPr id="3" name="2 Başlık"/>
          <p:cNvSpPr>
            <a:spLocks noGrp="1"/>
          </p:cNvSpPr>
          <p:nvPr>
            <p:ph type="title"/>
          </p:nvPr>
        </p:nvSpPr>
        <p:spPr>
          <a:xfrm>
            <a:off x="457200" y="152400"/>
            <a:ext cx="8229600" cy="776270"/>
          </a:xfrm>
        </p:spPr>
        <p:txBody>
          <a:bodyPr/>
          <a:lstStyle/>
          <a:p>
            <a:r>
              <a:rPr lang="tr-TR" dirty="0" smtClean="0">
                <a:solidFill>
                  <a:schemeClr val="bg1"/>
                </a:solidFill>
              </a:rPr>
              <a:t>BURS ÖDEMELERİ</a:t>
            </a:r>
            <a:endParaRPr lang="tr-TR" dirty="0">
              <a:solidFill>
                <a:schemeClr val="bg1"/>
              </a:solidFill>
            </a:endParaRPr>
          </a:p>
        </p:txBody>
      </p:sp>
      <p:graphicFrame>
        <p:nvGraphicFramePr>
          <p:cNvPr id="5" name="4 Tablo"/>
          <p:cNvGraphicFramePr>
            <a:graphicFrameLocks noGrp="1"/>
          </p:cNvGraphicFramePr>
          <p:nvPr/>
        </p:nvGraphicFramePr>
        <p:xfrm>
          <a:off x="857223" y="2428869"/>
          <a:ext cx="7000925" cy="4214845"/>
        </p:xfrm>
        <a:graphic>
          <a:graphicData uri="http://schemas.openxmlformats.org/drawingml/2006/table">
            <a:tbl>
              <a:tblPr/>
              <a:tblGrid>
                <a:gridCol w="636448"/>
                <a:gridCol w="4078461"/>
                <a:gridCol w="2286016"/>
              </a:tblGrid>
              <a:tr h="246691">
                <a:tc gridSpan="3">
                  <a:txBody>
                    <a:bodyPr/>
                    <a:lstStyle/>
                    <a:p>
                      <a:pPr algn="just"/>
                      <a:r>
                        <a:rPr lang="tr-TR" sz="1500" b="1" dirty="0">
                          <a:solidFill>
                            <a:schemeClr val="bg1"/>
                          </a:solidFill>
                        </a:rPr>
                        <a:t>ÜNİVERSİTE LİSTESİ</a:t>
                      </a:r>
                      <a:endParaRPr lang="tr-TR" sz="1500"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tr-TR"/>
                    </a:p>
                  </a:txBody>
                  <a:tcPr/>
                </a:tc>
                <a:tc hMerge="1">
                  <a:txBody>
                    <a:bodyPr/>
                    <a:lstStyle/>
                    <a:p>
                      <a:endParaRPr lang="tr-TR"/>
                    </a:p>
                  </a:txBody>
                  <a:tcPr/>
                </a:tc>
              </a:tr>
              <a:tr h="335954">
                <a:tc>
                  <a:txBody>
                    <a:bodyPr/>
                    <a:lstStyle/>
                    <a:p>
                      <a:pPr algn="just"/>
                      <a:r>
                        <a:rPr lang="tr-TR" sz="1500">
                          <a:solidFill>
                            <a:schemeClr val="bg1"/>
                          </a:solidFil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tr-TR" sz="1500">
                          <a:solidFill>
                            <a:schemeClr val="bg1"/>
                          </a:solidFill>
                        </a:rPr>
                        <a:t>AĞRI İBRAHİM ÇEÇEN ÜNİVERSİTESİ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tr-TR" sz="1500" dirty="0" smtClean="0">
                          <a:solidFill>
                            <a:schemeClr val="bg1"/>
                          </a:solidFill>
                        </a:rPr>
                        <a:t> AĞRI</a:t>
                      </a:r>
                      <a:endParaRPr lang="tr-TR" sz="1500"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6691">
                <a:tc>
                  <a:txBody>
                    <a:bodyPr/>
                    <a:lstStyle/>
                    <a:p>
                      <a:pPr algn="just"/>
                      <a:r>
                        <a:rPr lang="tr-TR" sz="1500">
                          <a:solidFill>
                            <a:schemeClr val="bg1"/>
                          </a:solidFill>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tr-TR" sz="1500">
                          <a:solidFill>
                            <a:schemeClr val="bg1"/>
                          </a:solidFill>
                        </a:rPr>
                        <a:t>ARDAHAN ÜNİVERSİTESİ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tr-TR" sz="1500" dirty="0" smtClean="0">
                          <a:solidFill>
                            <a:schemeClr val="bg1"/>
                          </a:solidFill>
                        </a:rPr>
                        <a:t> ARDAHAN</a:t>
                      </a:r>
                      <a:endParaRPr lang="tr-TR" sz="1500"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6691">
                <a:tc>
                  <a:txBody>
                    <a:bodyPr/>
                    <a:lstStyle/>
                    <a:p>
                      <a:pPr algn="just"/>
                      <a:r>
                        <a:rPr lang="tr-TR" sz="1500">
                          <a:solidFill>
                            <a:schemeClr val="bg1"/>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tr-TR" sz="1500" dirty="0">
                          <a:solidFill>
                            <a:schemeClr val="bg1"/>
                          </a:solidFill>
                        </a:rPr>
                        <a:t>BATMAN ÜNİVERSİTESİ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tr-TR" sz="1500" dirty="0" smtClean="0">
                          <a:solidFill>
                            <a:schemeClr val="bg1"/>
                          </a:solidFill>
                        </a:rPr>
                        <a:t> BATMAN</a:t>
                      </a:r>
                      <a:endParaRPr lang="tr-TR" sz="1500"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6691">
                <a:tc>
                  <a:txBody>
                    <a:bodyPr/>
                    <a:lstStyle/>
                    <a:p>
                      <a:pPr algn="just"/>
                      <a:r>
                        <a:rPr lang="tr-TR" sz="1500">
                          <a:solidFill>
                            <a:schemeClr val="bg1"/>
                          </a:solidFill>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tr-TR" sz="1500">
                          <a:solidFill>
                            <a:schemeClr val="bg1"/>
                          </a:solidFill>
                        </a:rPr>
                        <a:t>BAYBURT ÜNİVERSİTESİ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tr-TR" sz="1500" dirty="0" smtClean="0">
                          <a:solidFill>
                            <a:schemeClr val="bg1"/>
                          </a:solidFill>
                        </a:rPr>
                        <a:t> BAYBURT</a:t>
                      </a:r>
                      <a:endParaRPr lang="tr-TR" sz="1500"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6691">
                <a:tc>
                  <a:txBody>
                    <a:bodyPr/>
                    <a:lstStyle/>
                    <a:p>
                      <a:pPr algn="just"/>
                      <a:r>
                        <a:rPr lang="tr-TR" sz="1500">
                          <a:solidFill>
                            <a:schemeClr val="bg1"/>
                          </a:solidFill>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tr-TR" sz="1500" dirty="0">
                          <a:solidFill>
                            <a:schemeClr val="bg1"/>
                          </a:solidFill>
                        </a:rPr>
                        <a:t>BİNGÖL ÜNİVERSİTESİ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tr-TR" sz="1500" dirty="0" smtClean="0">
                          <a:solidFill>
                            <a:schemeClr val="bg1"/>
                          </a:solidFill>
                        </a:rPr>
                        <a:t> BİNGÖL</a:t>
                      </a:r>
                      <a:endParaRPr lang="tr-TR" sz="1500"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6691">
                <a:tc>
                  <a:txBody>
                    <a:bodyPr/>
                    <a:lstStyle/>
                    <a:p>
                      <a:pPr algn="just"/>
                      <a:r>
                        <a:rPr lang="tr-TR" sz="1500">
                          <a:solidFill>
                            <a:schemeClr val="bg1"/>
                          </a:solidFill>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tr-TR" sz="1500">
                          <a:solidFill>
                            <a:schemeClr val="bg1"/>
                          </a:solidFill>
                        </a:rPr>
                        <a:t>BİTLİS EREN ÜNİVERSİTESİ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tr-TR" sz="1500" dirty="0" smtClean="0">
                          <a:solidFill>
                            <a:schemeClr val="bg1"/>
                          </a:solidFill>
                        </a:rPr>
                        <a:t> BİTLİS</a:t>
                      </a:r>
                      <a:endParaRPr lang="tr-TR" sz="1500"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6691">
                <a:tc>
                  <a:txBody>
                    <a:bodyPr/>
                    <a:lstStyle/>
                    <a:p>
                      <a:pPr algn="just"/>
                      <a:r>
                        <a:rPr lang="tr-TR" sz="1500">
                          <a:solidFill>
                            <a:schemeClr val="bg1"/>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tr-TR" sz="1500">
                          <a:solidFill>
                            <a:schemeClr val="bg1"/>
                          </a:solidFill>
                        </a:rPr>
                        <a:t>ERZİNCAN ÜNİVERSİTESİ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tr-TR" sz="1500" dirty="0" smtClean="0">
                          <a:solidFill>
                            <a:schemeClr val="bg1"/>
                          </a:solidFill>
                        </a:rPr>
                        <a:t> ERZİNCAN</a:t>
                      </a:r>
                      <a:endParaRPr lang="tr-TR" sz="1500"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6691">
                <a:tc>
                  <a:txBody>
                    <a:bodyPr/>
                    <a:lstStyle/>
                    <a:p>
                      <a:pPr algn="just"/>
                      <a:r>
                        <a:rPr lang="tr-TR" sz="1500">
                          <a:solidFill>
                            <a:schemeClr val="bg1"/>
                          </a:solidFill>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tr-TR" sz="1500">
                          <a:solidFill>
                            <a:schemeClr val="bg1"/>
                          </a:solidFill>
                        </a:rPr>
                        <a:t>GÜMÜŞHANE ÜNİVERSİTESİ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tr-TR" sz="1500" dirty="0" smtClean="0">
                          <a:solidFill>
                            <a:schemeClr val="bg1"/>
                          </a:solidFill>
                        </a:rPr>
                        <a:t> GÜMÜŞHANE</a:t>
                      </a:r>
                      <a:endParaRPr lang="tr-TR" sz="1500"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6691">
                <a:tc>
                  <a:txBody>
                    <a:bodyPr/>
                    <a:lstStyle/>
                    <a:p>
                      <a:pPr algn="just"/>
                      <a:r>
                        <a:rPr lang="tr-TR" sz="1500">
                          <a:solidFill>
                            <a:schemeClr val="bg1"/>
                          </a:solidFill>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tr-TR" sz="1500">
                          <a:solidFill>
                            <a:schemeClr val="bg1"/>
                          </a:solidFill>
                        </a:rPr>
                        <a:t>HAKKARİ ÜNİVERSİTESİ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tr-TR" sz="1500" dirty="0" smtClean="0">
                          <a:solidFill>
                            <a:schemeClr val="bg1"/>
                          </a:solidFill>
                        </a:rPr>
                        <a:t> HAKKARİ</a:t>
                      </a:r>
                      <a:endParaRPr lang="tr-TR" sz="1500"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6691">
                <a:tc>
                  <a:txBody>
                    <a:bodyPr/>
                    <a:lstStyle/>
                    <a:p>
                      <a:pPr algn="just"/>
                      <a:r>
                        <a:rPr lang="tr-TR" sz="1500">
                          <a:solidFill>
                            <a:schemeClr val="bg1"/>
                          </a:solidFill>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tr-TR" sz="1500" dirty="0">
                          <a:solidFill>
                            <a:schemeClr val="bg1"/>
                          </a:solidFill>
                        </a:rPr>
                        <a:t>IĞDIR ÜNİVERSİTESİ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tr-TR" sz="1500" dirty="0" smtClean="0">
                          <a:solidFill>
                            <a:schemeClr val="bg1"/>
                          </a:solidFill>
                        </a:rPr>
                        <a:t> IĞDIR</a:t>
                      </a:r>
                      <a:endParaRPr lang="tr-TR" sz="1500"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35954">
                <a:tc>
                  <a:txBody>
                    <a:bodyPr/>
                    <a:lstStyle/>
                    <a:p>
                      <a:pPr algn="just"/>
                      <a:r>
                        <a:rPr lang="tr-TR" sz="1500">
                          <a:solidFill>
                            <a:schemeClr val="bg1"/>
                          </a:solidFill>
                        </a:rPr>
                        <a:t>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tr-TR" sz="1500">
                          <a:solidFill>
                            <a:schemeClr val="bg1"/>
                          </a:solidFill>
                        </a:rPr>
                        <a:t>MARDİN ARTUKLU ÜNİVERSİTESİ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tr-TR" sz="1500" dirty="0" smtClean="0">
                          <a:solidFill>
                            <a:schemeClr val="bg1"/>
                          </a:solidFill>
                        </a:rPr>
                        <a:t> MARDİN</a:t>
                      </a:r>
                      <a:endParaRPr lang="tr-TR" sz="1500"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6691">
                <a:tc>
                  <a:txBody>
                    <a:bodyPr/>
                    <a:lstStyle/>
                    <a:p>
                      <a:pPr algn="just"/>
                      <a:r>
                        <a:rPr lang="tr-TR" sz="1500">
                          <a:solidFill>
                            <a:schemeClr val="bg1"/>
                          </a:solidFill>
                        </a:rPr>
                        <a:t>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tr-TR" sz="1500">
                          <a:solidFill>
                            <a:schemeClr val="bg1"/>
                          </a:solidFill>
                        </a:rPr>
                        <a:t>MUNZUR ÜNİVERSİTESİ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tr-TR" sz="1500" dirty="0" smtClean="0">
                          <a:solidFill>
                            <a:schemeClr val="bg1"/>
                          </a:solidFill>
                        </a:rPr>
                        <a:t> TUNCELİ</a:t>
                      </a:r>
                      <a:endParaRPr lang="tr-TR" sz="1500"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35954">
                <a:tc>
                  <a:txBody>
                    <a:bodyPr/>
                    <a:lstStyle/>
                    <a:p>
                      <a:pPr algn="just"/>
                      <a:r>
                        <a:rPr lang="tr-TR" sz="1500">
                          <a:solidFill>
                            <a:schemeClr val="bg1"/>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tr-TR" sz="1500">
                          <a:solidFill>
                            <a:schemeClr val="bg1"/>
                          </a:solidFill>
                        </a:rPr>
                        <a:t>MUŞ ALPARSLAN ÜNİVERSİTESİ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tr-TR" sz="1500" dirty="0" smtClean="0">
                          <a:solidFill>
                            <a:schemeClr val="bg1"/>
                          </a:solidFill>
                        </a:rPr>
                        <a:t> MUŞ</a:t>
                      </a:r>
                      <a:endParaRPr lang="tr-TR" sz="1500"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6691">
                <a:tc>
                  <a:txBody>
                    <a:bodyPr/>
                    <a:lstStyle/>
                    <a:p>
                      <a:pPr algn="just"/>
                      <a:r>
                        <a:rPr lang="tr-TR" sz="1500">
                          <a:solidFill>
                            <a:schemeClr val="bg1"/>
                          </a:solidFill>
                        </a:rPr>
                        <a:t>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tr-TR" sz="1500">
                          <a:solidFill>
                            <a:schemeClr val="bg1"/>
                          </a:solidFill>
                        </a:rPr>
                        <a:t>SİİRT ÜNİVERSİTESİ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tr-TR" sz="1500" dirty="0" smtClean="0">
                          <a:solidFill>
                            <a:schemeClr val="bg1"/>
                          </a:solidFill>
                        </a:rPr>
                        <a:t> SİİRT</a:t>
                      </a:r>
                      <a:endParaRPr lang="tr-TR" sz="1500"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6691">
                <a:tc>
                  <a:txBody>
                    <a:bodyPr/>
                    <a:lstStyle/>
                    <a:p>
                      <a:pPr algn="just"/>
                      <a:r>
                        <a:rPr lang="tr-TR" sz="1500">
                          <a:solidFill>
                            <a:schemeClr val="bg1"/>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tr-TR" sz="1500">
                          <a:solidFill>
                            <a:schemeClr val="bg1"/>
                          </a:solidFill>
                        </a:rPr>
                        <a:t>ŞIRNAK ÜNİVERSİTESİ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tr-TR" sz="1500" dirty="0" smtClean="0">
                          <a:solidFill>
                            <a:schemeClr val="bg1"/>
                          </a:solidFill>
                        </a:rPr>
                        <a:t> ŞIRNAK</a:t>
                      </a:r>
                      <a:endParaRPr lang="tr-TR" sz="1500"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642910" y="642918"/>
            <a:ext cx="7715304" cy="1200329"/>
          </a:xfrm>
          <a:prstGeom prst="rect">
            <a:avLst/>
          </a:prstGeom>
        </p:spPr>
        <p:txBody>
          <a:bodyPr wrap="square">
            <a:spAutoFit/>
          </a:bodyPr>
          <a:lstStyle/>
          <a:p>
            <a:pPr algn="just"/>
            <a:r>
              <a:rPr lang="tr-TR" sz="2400" dirty="0" smtClean="0">
                <a:solidFill>
                  <a:schemeClr val="bg1"/>
                </a:solidFill>
              </a:rPr>
              <a:t>b)Diğer üniversitelerde değişime katılacak öğrencilere ödenecek aylık burs miktarının ise 4 ay süre </a:t>
            </a:r>
            <a:r>
              <a:rPr lang="tr-TR" sz="2400" smtClean="0">
                <a:solidFill>
                  <a:schemeClr val="bg1"/>
                </a:solidFill>
              </a:rPr>
              <a:t>ile 500 TL</a:t>
            </a:r>
            <a:r>
              <a:rPr lang="tr-TR" sz="2400" dirty="0" smtClean="0">
                <a:solidFill>
                  <a:schemeClr val="bg1"/>
                </a:solidFill>
              </a:rPr>
              <a:t> olarak belirlenmiştir.</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a:bodyPr>
          <a:lstStyle/>
          <a:p>
            <a:pPr algn="just"/>
            <a:r>
              <a:rPr lang="tr-TR" sz="2800" dirty="0" smtClean="0">
                <a:solidFill>
                  <a:schemeClr val="bg1"/>
                </a:solidFill>
              </a:rPr>
              <a:t>Bursun  %70’i aylık olarak peşin olarak ödenir.</a:t>
            </a:r>
          </a:p>
          <a:p>
            <a:pPr algn="just"/>
            <a:r>
              <a:rPr lang="tr-TR" sz="2800" dirty="0" smtClean="0">
                <a:solidFill>
                  <a:schemeClr val="bg1"/>
                </a:solidFill>
              </a:rPr>
              <a:t>Kalan %30 tutar dönem tamamlandıktan sonra başarı durumunuza göre ödenir. </a:t>
            </a:r>
          </a:p>
          <a:p>
            <a:pPr algn="just"/>
            <a:r>
              <a:rPr lang="tr-TR" sz="2800" dirty="0" smtClean="0">
                <a:solidFill>
                  <a:schemeClr val="bg1"/>
                </a:solidFill>
              </a:rPr>
              <a:t>Ödemeler takip eden ayın 15’ine kadar gerçekleştirilir.</a:t>
            </a:r>
          </a:p>
          <a:p>
            <a:pPr algn="just"/>
            <a:r>
              <a:rPr lang="tr-TR" sz="2800" dirty="0" smtClean="0">
                <a:solidFill>
                  <a:schemeClr val="bg1"/>
                </a:solidFill>
              </a:rPr>
              <a:t>İlk aylarda vazgeçme ve geri dönme olaylarından dolayı eylül ve ekim aylarının bursu, kasım ayının başında toplu olarak yatırılır.</a:t>
            </a:r>
          </a:p>
          <a:p>
            <a:endParaRPr lang="tr-TR" sz="2800" dirty="0" smtClean="0">
              <a:solidFill>
                <a:schemeClr val="bg1"/>
              </a:solidFill>
            </a:endParaRPr>
          </a:p>
          <a:p>
            <a:endParaRPr lang="tr-TR" sz="2800" dirty="0">
              <a:solidFill>
                <a:schemeClr val="bg1"/>
              </a:solidFill>
            </a:endParaRPr>
          </a:p>
        </p:txBody>
      </p:sp>
      <p:sp>
        <p:nvSpPr>
          <p:cNvPr id="3" name="2 Başlık"/>
          <p:cNvSpPr>
            <a:spLocks noGrp="1"/>
          </p:cNvSpPr>
          <p:nvPr>
            <p:ph type="title"/>
          </p:nvPr>
        </p:nvSpPr>
        <p:spPr/>
        <p:txBody>
          <a:bodyPr/>
          <a:lstStyle/>
          <a:p>
            <a:endParaRPr lang="tr-T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pPr lvl="1" algn="just"/>
            <a:r>
              <a:rPr lang="tr-TR" dirty="0" smtClean="0">
                <a:solidFill>
                  <a:schemeClr val="bg1"/>
                </a:solidFill>
              </a:rPr>
              <a:t>Kayıt işlemleriniz Hitit Üniversitesi’nde yapılacaktır. Ancak, danışmanınız üzerinize ders ataması yapmadan veya bir ders seçilerek kaydınızı onaylayacaktır.</a:t>
            </a:r>
          </a:p>
          <a:p>
            <a:pPr lvl="1" algn="just"/>
            <a:r>
              <a:rPr lang="tr-TR" dirty="0" smtClean="0">
                <a:solidFill>
                  <a:schemeClr val="bg1"/>
                </a:solidFill>
              </a:rPr>
              <a:t>Bu işlem gerektiğinde </a:t>
            </a:r>
            <a:r>
              <a:rPr lang="tr-TR" dirty="0" err="1" smtClean="0">
                <a:solidFill>
                  <a:schemeClr val="bg1"/>
                </a:solidFill>
              </a:rPr>
              <a:t>re’sen</a:t>
            </a:r>
            <a:r>
              <a:rPr lang="tr-TR" dirty="0" smtClean="0">
                <a:solidFill>
                  <a:schemeClr val="bg1"/>
                </a:solidFill>
              </a:rPr>
              <a:t> Öğrenci İşleri Daire Başkanlığı tarafından da yapılabilir.</a:t>
            </a:r>
          </a:p>
          <a:p>
            <a:pPr lvl="1" algn="just"/>
            <a:r>
              <a:rPr lang="tr-TR" dirty="0" smtClean="0">
                <a:solidFill>
                  <a:schemeClr val="bg1"/>
                </a:solidFill>
              </a:rPr>
              <a:t>Gittiğiniz üniversitede öncelikle </a:t>
            </a:r>
            <a:r>
              <a:rPr lang="tr-TR" dirty="0" err="1" smtClean="0">
                <a:solidFill>
                  <a:schemeClr val="bg1"/>
                </a:solidFill>
              </a:rPr>
              <a:t>Farabi</a:t>
            </a:r>
            <a:r>
              <a:rPr lang="tr-TR" dirty="0" smtClean="0">
                <a:solidFill>
                  <a:schemeClr val="bg1"/>
                </a:solidFill>
              </a:rPr>
              <a:t> Koordinatörlüğüne gitmeniz ve işlemlerinizi ofis aracılığıyla yapmanız önem taşımaktadır. </a:t>
            </a:r>
          </a:p>
          <a:p>
            <a:endParaRPr lang="tr-TR" dirty="0"/>
          </a:p>
        </p:txBody>
      </p:sp>
      <p:sp>
        <p:nvSpPr>
          <p:cNvPr id="3" name="2 Başlık"/>
          <p:cNvSpPr>
            <a:spLocks noGrp="1"/>
          </p:cNvSpPr>
          <p:nvPr>
            <p:ph type="title"/>
          </p:nvPr>
        </p:nvSpPr>
        <p:spPr/>
        <p:txBody>
          <a:bodyPr>
            <a:normAutofit fontScale="90000"/>
          </a:bodyPr>
          <a:lstStyle/>
          <a:p>
            <a:r>
              <a:rPr lang="tr-TR" dirty="0" smtClean="0">
                <a:solidFill>
                  <a:schemeClr val="bg1"/>
                </a:solidFill>
              </a:rPr>
              <a:t>     KAYITLARIMIZI</a:t>
            </a:r>
            <a:r>
              <a:rPr lang="tr-TR" dirty="0" smtClean="0"/>
              <a:t> </a:t>
            </a:r>
            <a:r>
              <a:rPr lang="tr-TR" dirty="0" smtClean="0">
                <a:solidFill>
                  <a:schemeClr val="bg1"/>
                </a:solidFill>
              </a:rPr>
              <a:t>NASIL YAPACAĞIZ?</a:t>
            </a:r>
            <a:endParaRPr lang="tr-TR" dirty="0">
              <a:solidFill>
                <a:schemeClr val="bg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tr-TR" dirty="0" smtClean="0">
                <a:solidFill>
                  <a:schemeClr val="bg1"/>
                </a:solidFill>
              </a:rPr>
              <a:t>Çorum’da </a:t>
            </a:r>
            <a:r>
              <a:rPr lang="tr-TR" dirty="0" err="1" smtClean="0">
                <a:solidFill>
                  <a:schemeClr val="bg1"/>
                </a:solidFill>
              </a:rPr>
              <a:t>KYK’da</a:t>
            </a:r>
            <a:r>
              <a:rPr lang="tr-TR" dirty="0" smtClean="0">
                <a:solidFill>
                  <a:schemeClr val="bg1"/>
                </a:solidFill>
              </a:rPr>
              <a:t> kalıyorsanız, gittiğiniz üniversitede de </a:t>
            </a:r>
            <a:r>
              <a:rPr lang="tr-TR" dirty="0" err="1" smtClean="0">
                <a:solidFill>
                  <a:schemeClr val="bg1"/>
                </a:solidFill>
              </a:rPr>
              <a:t>KYK’da</a:t>
            </a:r>
            <a:r>
              <a:rPr lang="tr-TR" dirty="0" smtClean="0">
                <a:solidFill>
                  <a:schemeClr val="bg1"/>
                </a:solidFill>
              </a:rPr>
              <a:t> kalma hakkınız olacaktır.</a:t>
            </a:r>
          </a:p>
          <a:p>
            <a:r>
              <a:rPr lang="tr-TR" dirty="0" smtClean="0">
                <a:solidFill>
                  <a:schemeClr val="bg1"/>
                </a:solidFill>
              </a:rPr>
              <a:t>Ancak bunun için nakil belgesine ihtiyacınız var. Bu belgenin hazırlanması için </a:t>
            </a:r>
            <a:r>
              <a:rPr lang="tr-TR" dirty="0" err="1" smtClean="0">
                <a:solidFill>
                  <a:schemeClr val="bg1"/>
                </a:solidFill>
              </a:rPr>
              <a:t>Farabi</a:t>
            </a:r>
            <a:r>
              <a:rPr lang="tr-TR" dirty="0" smtClean="0">
                <a:solidFill>
                  <a:schemeClr val="bg1"/>
                </a:solidFill>
              </a:rPr>
              <a:t> Koordinatörlüğü ofisimize adınızı yazdırmanız gerekmektedir.</a:t>
            </a:r>
          </a:p>
          <a:p>
            <a:r>
              <a:rPr lang="tr-TR" dirty="0" smtClean="0">
                <a:solidFill>
                  <a:schemeClr val="bg1"/>
                </a:solidFill>
              </a:rPr>
              <a:t>Bu belgenin düzenlenmesinden itibaren birkaç gün içerisinde yurtla ilişiğiniz kesilir. Bu nedenle mağdur olmamanız için bütünleme döneminin sonuna doğru belgenin hazırlanması lehinize olacaktır. </a:t>
            </a:r>
          </a:p>
          <a:p>
            <a:endParaRPr lang="tr-TR" dirty="0"/>
          </a:p>
        </p:txBody>
      </p:sp>
      <p:sp>
        <p:nvSpPr>
          <p:cNvPr id="3" name="2 Başlık"/>
          <p:cNvSpPr>
            <a:spLocks noGrp="1"/>
          </p:cNvSpPr>
          <p:nvPr>
            <p:ph type="title"/>
          </p:nvPr>
        </p:nvSpPr>
        <p:spPr>
          <a:xfrm>
            <a:off x="357158" y="1000108"/>
            <a:ext cx="7572428" cy="214314"/>
          </a:xfrm>
        </p:spPr>
        <p:txBody>
          <a:bodyPr>
            <a:normAutofit fontScale="90000"/>
          </a:bodyPr>
          <a:lstStyle/>
          <a:p>
            <a:r>
              <a:rPr lang="tr-TR" sz="2400" b="1" dirty="0" smtClean="0">
                <a:solidFill>
                  <a:schemeClr val="bg1"/>
                </a:solidFill>
              </a:rPr>
              <a:t>BURADA </a:t>
            </a:r>
            <a:r>
              <a:rPr lang="tr-TR" sz="2900" b="1" dirty="0" smtClean="0">
                <a:solidFill>
                  <a:schemeClr val="bg1"/>
                </a:solidFill>
              </a:rPr>
              <a:t>KREDİ</a:t>
            </a:r>
            <a:r>
              <a:rPr lang="tr-TR" sz="2400" b="1" dirty="0" smtClean="0">
                <a:solidFill>
                  <a:schemeClr val="bg1"/>
                </a:solidFill>
              </a:rPr>
              <a:t> YURTLAR  KURUMUNDA KALIYORUM. GİTTİĞİM ÜNİVERSİTEDE HAKKIMI KAYBEDECEK MİYİM?</a:t>
            </a:r>
            <a:r>
              <a:rPr lang="tr-TR" sz="2400" dirty="0" smtClean="0">
                <a:solidFill>
                  <a:schemeClr val="bg1"/>
                </a:solidFill>
              </a:rPr>
              <a:t/>
            </a:r>
            <a:br>
              <a:rPr lang="tr-TR" sz="2400" dirty="0" smtClean="0">
                <a:solidFill>
                  <a:schemeClr val="bg1"/>
                </a:solidFill>
              </a:rPr>
            </a:br>
            <a:endParaRPr lang="tr-TR" sz="2400" dirty="0">
              <a:solidFill>
                <a:schemeClr val="bg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tr-TR" dirty="0" smtClean="0">
                <a:solidFill>
                  <a:schemeClr val="bg1"/>
                </a:solidFill>
              </a:rPr>
              <a:t>Öğrenim protokollerinin ve gerekli diğer belgelerin </a:t>
            </a:r>
            <a:r>
              <a:rPr lang="tr-TR" sz="4000" b="1" dirty="0" smtClean="0">
                <a:solidFill>
                  <a:schemeClr val="bg1"/>
                </a:solidFill>
                <a:latin typeface="Times New Roman" pitchFamily="18" charset="0"/>
                <a:cs typeface="Times New Roman" pitchFamily="18" charset="0"/>
              </a:rPr>
              <a:t>EN </a:t>
            </a:r>
            <a:r>
              <a:rPr lang="tr-TR" sz="4000" b="1" smtClean="0">
                <a:solidFill>
                  <a:schemeClr val="bg1"/>
                </a:solidFill>
                <a:latin typeface="Times New Roman" pitchFamily="18" charset="0"/>
                <a:cs typeface="Times New Roman" pitchFamily="18" charset="0"/>
              </a:rPr>
              <a:t>GEÇ </a:t>
            </a:r>
            <a:r>
              <a:rPr lang="tr-TR" sz="4000" b="1" smtClean="0">
                <a:solidFill>
                  <a:srgbClr val="FF0000"/>
                </a:solidFill>
                <a:latin typeface="Times New Roman" pitchFamily="18" charset="0"/>
                <a:cs typeface="Times New Roman" pitchFamily="18" charset="0"/>
              </a:rPr>
              <a:t>15 Mayıs 2018 </a:t>
            </a:r>
            <a:r>
              <a:rPr lang="tr-TR" dirty="0" smtClean="0">
                <a:solidFill>
                  <a:schemeClr val="bg1"/>
                </a:solidFill>
              </a:rPr>
              <a:t>tarihine kadar koordinatörlüğümüze ulaştırılması gerekmektedir.</a:t>
            </a:r>
          </a:p>
          <a:p>
            <a:endParaRPr lang="tr-TR" dirty="0"/>
          </a:p>
        </p:txBody>
      </p:sp>
      <p:sp>
        <p:nvSpPr>
          <p:cNvPr id="3" name="2 Başlık"/>
          <p:cNvSpPr>
            <a:spLocks noGrp="1"/>
          </p:cNvSpPr>
          <p:nvPr>
            <p:ph type="title"/>
          </p:nvPr>
        </p:nvSpPr>
        <p:spPr/>
        <p:txBody>
          <a:bodyPr/>
          <a:lstStyle/>
          <a:p>
            <a:endParaRPr lang="tr-T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İçerik Yer Tutucusu"/>
          <p:cNvSpPr>
            <a:spLocks noGrp="1"/>
          </p:cNvSpPr>
          <p:nvPr>
            <p:ph idx="1"/>
          </p:nvPr>
        </p:nvSpPr>
        <p:spPr>
          <a:xfrm>
            <a:off x="457200" y="3143248"/>
            <a:ext cx="8229600" cy="2952752"/>
          </a:xfrm>
        </p:spPr>
        <p:txBody>
          <a:bodyPr/>
          <a:lstStyle/>
          <a:p>
            <a:pPr algn="ctr">
              <a:buNone/>
            </a:pPr>
            <a:r>
              <a:rPr lang="tr-TR" sz="2800" dirty="0" smtClean="0">
                <a:solidFill>
                  <a:schemeClr val="bg1"/>
                </a:solidFill>
              </a:rPr>
              <a:t>FARABİ DEĞİŞİM PROGRAMINA</a:t>
            </a:r>
          </a:p>
          <a:p>
            <a:pPr algn="ctr">
              <a:buNone/>
            </a:pPr>
            <a:r>
              <a:rPr lang="tr-TR" sz="2800" dirty="0" smtClean="0">
                <a:solidFill>
                  <a:schemeClr val="bg1"/>
                </a:solidFill>
              </a:rPr>
              <a:t> GÖSTERDİĞİNİZ İLGİDEN DOLAYI</a:t>
            </a:r>
          </a:p>
          <a:p>
            <a:pPr algn="ctr">
              <a:buNone/>
            </a:pPr>
            <a:r>
              <a:rPr lang="tr-TR" sz="2800" dirty="0" smtClean="0">
                <a:solidFill>
                  <a:schemeClr val="bg1"/>
                </a:solidFill>
              </a:rPr>
              <a:t> TEŞEKKÜR EDERİZ.</a:t>
            </a:r>
          </a:p>
          <a:p>
            <a:endParaRPr lang="tr-TR" dirty="0"/>
          </a:p>
        </p:txBody>
      </p:sp>
      <p:sp>
        <p:nvSpPr>
          <p:cNvPr id="3" name="2 Başlık"/>
          <p:cNvSpPr>
            <a:spLocks noGrp="1"/>
          </p:cNvSpPr>
          <p:nvPr>
            <p:ph type="title"/>
          </p:nvPr>
        </p:nvSpPr>
        <p:spPr/>
        <p:txBody>
          <a:bodyPr/>
          <a:lstStyle/>
          <a:p>
            <a:endParaRPr lang="tr-T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857232"/>
            <a:ext cx="8229600" cy="5268931"/>
          </a:xfrm>
        </p:spPr>
        <p:txBody>
          <a:bodyPr>
            <a:normAutofit fontScale="92500" lnSpcReduction="10000"/>
          </a:bodyPr>
          <a:lstStyle/>
          <a:p>
            <a:pPr algn="just"/>
            <a:r>
              <a:rPr lang="tr-TR" dirty="0" smtClean="0">
                <a:solidFill>
                  <a:schemeClr val="bg1"/>
                </a:solidFill>
                <a:latin typeface="Times New Roman" pitchFamily="18" charset="0"/>
                <a:cs typeface="Times New Roman" pitchFamily="18" charset="0"/>
              </a:rPr>
              <a:t>Hitit Üniversitesi’nde almak durumunda olduğun dersleri SAYILACAK DERSLER olarak yazın.</a:t>
            </a:r>
          </a:p>
          <a:p>
            <a:pPr algn="just"/>
            <a:r>
              <a:rPr lang="tr-TR" dirty="0" smtClean="0">
                <a:solidFill>
                  <a:schemeClr val="bg1"/>
                </a:solidFill>
                <a:latin typeface="Times New Roman" pitchFamily="18" charset="0"/>
                <a:cs typeface="Times New Roman" pitchFamily="18" charset="0"/>
              </a:rPr>
              <a:t>Sayılacak derslerin karşılığını,gidilen üniversitenin </a:t>
            </a:r>
            <a:r>
              <a:rPr lang="tr-TR" dirty="0" smtClean="0">
                <a:solidFill>
                  <a:srgbClr val="C00000"/>
                </a:solidFill>
                <a:latin typeface="Times New Roman" pitchFamily="18" charset="0"/>
                <a:cs typeface="Times New Roman" pitchFamily="18" charset="0"/>
              </a:rPr>
              <a:t>GÜNCEL </a:t>
            </a:r>
            <a:r>
              <a:rPr lang="tr-TR" dirty="0" smtClean="0">
                <a:solidFill>
                  <a:schemeClr val="bg1"/>
                </a:solidFill>
                <a:latin typeface="Times New Roman" pitchFamily="18" charset="0"/>
                <a:cs typeface="Times New Roman" pitchFamily="18" charset="0"/>
              </a:rPr>
              <a:t>programından belirle ve ALINACAK DERSLER olarak yazın.</a:t>
            </a:r>
          </a:p>
          <a:p>
            <a:pPr algn="just"/>
            <a:r>
              <a:rPr lang="tr-TR" dirty="0" smtClean="0">
                <a:solidFill>
                  <a:schemeClr val="bg1"/>
                </a:solidFill>
                <a:latin typeface="Times New Roman" pitchFamily="18" charset="0"/>
                <a:cs typeface="Times New Roman" pitchFamily="18" charset="0"/>
              </a:rPr>
              <a:t>FARABİ öğrencisi, farklı sınıflardan ve farklı bölümlerden ders alma hakkına sahiptir.</a:t>
            </a:r>
            <a:br>
              <a:rPr lang="tr-TR" dirty="0" smtClean="0">
                <a:solidFill>
                  <a:schemeClr val="bg1"/>
                </a:solidFill>
                <a:latin typeface="Times New Roman" pitchFamily="18" charset="0"/>
                <a:cs typeface="Times New Roman" pitchFamily="18" charset="0"/>
              </a:rPr>
            </a:br>
            <a:r>
              <a:rPr lang="tr-TR" dirty="0" smtClean="0">
                <a:solidFill>
                  <a:schemeClr val="bg1"/>
                </a:solidFill>
                <a:latin typeface="Times New Roman" pitchFamily="18" charset="0"/>
                <a:cs typeface="Times New Roman" pitchFamily="18" charset="0"/>
              </a:rPr>
              <a:t>Zorunlu dersinizin karşılığını ararken, sadece okuduğunuz sınıfı değil tüm bölümlerin ve tüm sınıfların müfredatlarını gözden geçirin.</a:t>
            </a:r>
            <a:br>
              <a:rPr lang="tr-TR" dirty="0" smtClean="0">
                <a:solidFill>
                  <a:schemeClr val="bg1"/>
                </a:solidFill>
                <a:latin typeface="Times New Roman" pitchFamily="18" charset="0"/>
                <a:cs typeface="Times New Roman" pitchFamily="18" charset="0"/>
              </a:rPr>
            </a:br>
            <a:r>
              <a:rPr lang="tr-TR" dirty="0" smtClean="0">
                <a:solidFill>
                  <a:schemeClr val="bg1"/>
                </a:solidFill>
                <a:latin typeface="Times New Roman" pitchFamily="18" charset="0"/>
                <a:cs typeface="Times New Roman" pitchFamily="18" charset="0"/>
              </a:rPr>
              <a:t>Örneğin iktisat 4. sınıfta GÜZ döneminde okutulan ULUSLARARASI HUKUK dersinin karşılığı, ULUSLARARASI İLİŞKİLER bölümünün 3. SINIFININ BAHAR DÖNEMİNDE bulunabilir.</a:t>
            </a:r>
            <a:br>
              <a:rPr lang="tr-TR" dirty="0" smtClean="0">
                <a:solidFill>
                  <a:schemeClr val="bg1"/>
                </a:solidFill>
                <a:latin typeface="Times New Roman" pitchFamily="18" charset="0"/>
                <a:cs typeface="Times New Roman" pitchFamily="18" charset="0"/>
              </a:rPr>
            </a:br>
            <a:endParaRPr lang="tr-TR" dirty="0" smtClean="0">
              <a:solidFill>
                <a:schemeClr val="bg1"/>
              </a:solidFill>
              <a:latin typeface="Times New Roman" pitchFamily="18" charset="0"/>
              <a:cs typeface="Times New Roman" pitchFamily="18" charset="0"/>
            </a:endParaRPr>
          </a:p>
          <a:p>
            <a:pPr algn="just"/>
            <a:endParaRPr lang="tr-TR" dirty="0" smtClean="0"/>
          </a:p>
          <a:p>
            <a:endParaRPr lang="tr-TR" dirty="0" smtClean="0"/>
          </a:p>
          <a:p>
            <a:endParaRPr lang="tr-TR" dirty="0" smtClean="0"/>
          </a:p>
          <a:p>
            <a:endParaRPr lang="tr-TR" dirty="0"/>
          </a:p>
        </p:txBody>
      </p:sp>
      <p:sp>
        <p:nvSpPr>
          <p:cNvPr id="2" name="1 Başlık"/>
          <p:cNvSpPr>
            <a:spLocks noGrp="1"/>
          </p:cNvSpPr>
          <p:nvPr>
            <p:ph type="title"/>
          </p:nvPr>
        </p:nvSpPr>
        <p:spPr>
          <a:xfrm>
            <a:off x="500034" y="0"/>
            <a:ext cx="9044022" cy="785818"/>
          </a:xfrm>
        </p:spPr>
        <p:txBody>
          <a:bodyPr>
            <a:noAutofit/>
          </a:bodyPr>
          <a:lstStyle/>
          <a:p>
            <a:r>
              <a:rPr lang="tr-TR" sz="2800" dirty="0" smtClean="0">
                <a:solidFill>
                  <a:schemeClr val="bg1"/>
                </a:solidFill>
              </a:rPr>
              <a:t>ÖĞRENİM PROTOKOLÜNÜN HAZIRLANMASI</a:t>
            </a:r>
            <a:endParaRPr lang="tr-TR" sz="2800"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0034" y="357166"/>
            <a:ext cx="8229600" cy="4525963"/>
          </a:xfrm>
        </p:spPr>
        <p:txBody>
          <a:bodyPr>
            <a:normAutofit fontScale="92500"/>
          </a:bodyPr>
          <a:lstStyle/>
          <a:p>
            <a:pPr marL="0" indent="0" algn="ctr">
              <a:buNone/>
            </a:pPr>
            <a:r>
              <a:rPr lang="tr-TR" b="1" dirty="0" smtClean="0">
                <a:solidFill>
                  <a:schemeClr val="bg1"/>
                </a:solidFill>
              </a:rPr>
              <a:t>KARŞI ÜNİVERSİTEDE KAÇ KREDİ ALABİLİRİM?</a:t>
            </a:r>
          </a:p>
          <a:p>
            <a:pPr marL="0" indent="0" algn="ctr">
              <a:buNone/>
            </a:pPr>
            <a:endParaRPr lang="tr-TR" b="1" dirty="0" smtClean="0"/>
          </a:p>
          <a:p>
            <a:pPr algn="just"/>
            <a:r>
              <a:rPr lang="tr-TR" dirty="0" smtClean="0">
                <a:solidFill>
                  <a:schemeClr val="bg1"/>
                </a:solidFill>
                <a:latin typeface="Times New Roman" pitchFamily="18" charset="0"/>
                <a:cs typeface="Times New Roman" pitchFamily="18" charset="0"/>
              </a:rPr>
              <a:t>Hitit Üniversitesinde bir dönem içerisinde kaç kredi alabiliyorsanız, karşı üniversite de o kadar kredi alabilirsiniz.</a:t>
            </a:r>
          </a:p>
          <a:p>
            <a:pPr algn="just"/>
            <a:r>
              <a:rPr lang="tr-TR" dirty="0" smtClean="0">
                <a:solidFill>
                  <a:schemeClr val="bg1"/>
                </a:solidFill>
                <a:latin typeface="Times New Roman" pitchFamily="18" charset="0"/>
                <a:cs typeface="Times New Roman" pitchFamily="18" charset="0"/>
              </a:rPr>
              <a:t>Derslerinizin kredilerinin birebir tutmasına gerek yoktur. Ancak karşı üniversitede alacağınız kredi,  Hitit Üniversitesinde bir dönemde almanız gereken toplam krediden az olamaz.</a:t>
            </a:r>
          </a:p>
          <a:p>
            <a:pPr algn="just"/>
            <a:r>
              <a:rPr lang="tr-TR" dirty="0" smtClean="0">
                <a:solidFill>
                  <a:schemeClr val="bg1"/>
                </a:solidFill>
                <a:latin typeface="Times New Roman" pitchFamily="18" charset="0"/>
                <a:cs typeface="Times New Roman" pitchFamily="18" charset="0"/>
              </a:rPr>
              <a:t>Örneğin, Hitit Üniversitesinde 3 kredi olan bir ders, karşı üniversitede 2 kredi ise, karşı üniversitede 2 kredilik 2 tane ders seçmeniz gerekir. Yani aldığınız 4 kredilik ders, burada 3 krediye sayılır.</a:t>
            </a:r>
          </a:p>
          <a:p>
            <a:endParaRPr lang="tr-T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0034" y="642918"/>
            <a:ext cx="8229600" cy="4768865"/>
          </a:xfrm>
        </p:spPr>
        <p:txBody>
          <a:bodyPr>
            <a:normAutofit/>
          </a:bodyPr>
          <a:lstStyle/>
          <a:p>
            <a:pPr marL="0" indent="0">
              <a:buNone/>
            </a:pPr>
            <a:r>
              <a:rPr lang="tr-TR" b="1" dirty="0" smtClean="0">
                <a:solidFill>
                  <a:schemeClr val="bg1"/>
                </a:solidFill>
              </a:rPr>
              <a:t>ZORUNLU DERS SEÇİMİ</a:t>
            </a:r>
          </a:p>
          <a:p>
            <a:pPr algn="just"/>
            <a:r>
              <a:rPr lang="tr-TR" dirty="0" smtClean="0">
                <a:solidFill>
                  <a:schemeClr val="bg1"/>
                </a:solidFill>
              </a:rPr>
              <a:t>Zorunlu derslerin eşleşmesi büyük önem taşımaktadır.</a:t>
            </a:r>
          </a:p>
          <a:p>
            <a:pPr algn="just"/>
            <a:r>
              <a:rPr lang="tr-TR" dirty="0" smtClean="0">
                <a:solidFill>
                  <a:schemeClr val="bg1"/>
                </a:solidFill>
              </a:rPr>
              <a:t>Zorunlu derslerin adı aynı olmasa da içeriğinin benzer olması önemlidir.</a:t>
            </a:r>
          </a:p>
          <a:p>
            <a:pPr algn="just"/>
            <a:r>
              <a:rPr lang="tr-TR" dirty="0" smtClean="0">
                <a:solidFill>
                  <a:schemeClr val="bg1"/>
                </a:solidFill>
              </a:rPr>
              <a:t>Derslerinin eşleşmesi konusunda tereddütleriniz varsa bölüm koordinatörünüzden ya da bölüm başkanlarınızdan destek alabilirsiniz.</a:t>
            </a:r>
          </a:p>
          <a:p>
            <a:endParaRPr lang="tr-T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357158" y="214290"/>
            <a:ext cx="8229600" cy="5643602"/>
          </a:xfrm>
        </p:spPr>
        <p:txBody>
          <a:bodyPr>
            <a:normAutofit/>
          </a:bodyPr>
          <a:lstStyle/>
          <a:p>
            <a:pPr marL="0" indent="0">
              <a:buNone/>
            </a:pPr>
            <a:r>
              <a:rPr lang="tr-TR" sz="2400" b="1" dirty="0" smtClean="0">
                <a:solidFill>
                  <a:schemeClr val="bg1"/>
                </a:solidFill>
                <a:latin typeface="Times New Roman" pitchFamily="18" charset="0"/>
                <a:cs typeface="Times New Roman" pitchFamily="18" charset="0"/>
              </a:rPr>
              <a:t>ZORUNLU DERSİMİN BİR TANESİNİN KARŞILIĞINI BULAMIYORUM</a:t>
            </a:r>
          </a:p>
          <a:p>
            <a:pPr algn="just"/>
            <a:r>
              <a:rPr lang="tr-TR" sz="2400" dirty="0" smtClean="0">
                <a:solidFill>
                  <a:schemeClr val="bg1"/>
                </a:solidFill>
                <a:latin typeface="Times New Roman" pitchFamily="18" charset="0"/>
                <a:cs typeface="Times New Roman" pitchFamily="18" charset="0"/>
              </a:rPr>
              <a:t>Bu durumda o dersi, Hitit Üniversitesine döndüğünüzde alttan almayı kabul etmeniz gerekir.</a:t>
            </a:r>
          </a:p>
          <a:p>
            <a:pPr algn="just"/>
            <a:r>
              <a:rPr lang="tr-TR" sz="2400" dirty="0" smtClean="0">
                <a:solidFill>
                  <a:schemeClr val="bg1"/>
                </a:solidFill>
                <a:latin typeface="Times New Roman" pitchFamily="18" charset="0"/>
                <a:cs typeface="Times New Roman" pitchFamily="18" charset="0"/>
              </a:rPr>
              <a:t>Ancak kredi kaybı yaşamamanız için, Hitit Üniversitesi’ne döndüğünüzde okuyacağınız sınıftan bir zorunlu ders alma hakkı veriyoruz.</a:t>
            </a:r>
          </a:p>
          <a:p>
            <a:pPr algn="just"/>
            <a:r>
              <a:rPr lang="tr-TR" sz="2400" dirty="0" smtClean="0">
                <a:solidFill>
                  <a:schemeClr val="bg1"/>
                </a:solidFill>
                <a:latin typeface="Times New Roman" pitchFamily="18" charset="0"/>
                <a:cs typeface="Times New Roman" pitchFamily="18" charset="0"/>
              </a:rPr>
              <a:t>Örneğin İşletme 3. sınıfta okutulan İnsan kaynaklarını dersinin karşılığını bulamadığınızda; bu ders yerine 4. sınıftan İşletme politikası dersini alabilirsiniz.</a:t>
            </a:r>
          </a:p>
          <a:p>
            <a:pPr algn="just"/>
            <a:r>
              <a:rPr lang="tr-TR" sz="2400" dirty="0" smtClean="0">
                <a:solidFill>
                  <a:schemeClr val="bg1"/>
                </a:solidFill>
                <a:latin typeface="Times New Roman" pitchFamily="18" charset="0"/>
                <a:cs typeface="Times New Roman" pitchFamily="18" charset="0"/>
              </a:rPr>
              <a:t>Bu takdirde, döndüğünüzde alttan İnsan Kaynakları dersini alırken, İşletme Politikası dersinden muaf olursunuz.</a:t>
            </a:r>
          </a:p>
          <a:p>
            <a:pPr algn="just"/>
            <a:r>
              <a:rPr lang="tr-TR" sz="2400" dirty="0" smtClean="0">
                <a:solidFill>
                  <a:schemeClr val="bg1"/>
                </a:solidFill>
                <a:latin typeface="Times New Roman" pitchFamily="18" charset="0"/>
                <a:cs typeface="Times New Roman" pitchFamily="18" charset="0"/>
              </a:rPr>
              <a:t>Kredi yükünüz artmaz.</a:t>
            </a:r>
          </a:p>
          <a:p>
            <a:endParaRPr lang="tr-TR"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0034" y="428604"/>
            <a:ext cx="8229600" cy="4525963"/>
          </a:xfrm>
        </p:spPr>
        <p:txBody>
          <a:bodyPr>
            <a:normAutofit/>
          </a:bodyPr>
          <a:lstStyle/>
          <a:p>
            <a:pPr marL="0" indent="0">
              <a:buNone/>
            </a:pPr>
            <a:r>
              <a:rPr lang="tr-TR" dirty="0" smtClean="0">
                <a:solidFill>
                  <a:schemeClr val="bg1"/>
                </a:solidFill>
                <a:latin typeface="Times New Roman" pitchFamily="18" charset="0"/>
                <a:cs typeface="Times New Roman" pitchFamily="18" charset="0"/>
              </a:rPr>
              <a:t>     SEÇMELİ DERSLERİMİ NASIL SEÇECEĞİM?</a:t>
            </a:r>
          </a:p>
          <a:p>
            <a:pPr algn="just"/>
            <a:r>
              <a:rPr lang="tr-TR" dirty="0" smtClean="0">
                <a:solidFill>
                  <a:schemeClr val="bg1"/>
                </a:solidFill>
                <a:latin typeface="Times New Roman" pitchFamily="18" charset="0"/>
                <a:cs typeface="Times New Roman" pitchFamily="18" charset="0"/>
              </a:rPr>
              <a:t>Seçmeli derslerde eşleşme sağlanmasına gerek yoktur. İstenilen seçmeli ders, istenilen seçmeli derse sayılabilir.</a:t>
            </a:r>
          </a:p>
          <a:p>
            <a:pPr algn="just"/>
            <a:endParaRPr lang="tr-TR" dirty="0" smtClean="0">
              <a:solidFill>
                <a:schemeClr val="bg1"/>
              </a:solidFill>
              <a:latin typeface="Times New Roman" pitchFamily="18" charset="0"/>
              <a:cs typeface="Times New Roman" pitchFamily="18" charset="0"/>
            </a:endParaRPr>
          </a:p>
          <a:p>
            <a:pPr algn="just"/>
            <a:r>
              <a:rPr lang="tr-TR" dirty="0" smtClean="0">
                <a:solidFill>
                  <a:schemeClr val="bg1"/>
                </a:solidFill>
                <a:latin typeface="Times New Roman" pitchFamily="18" charset="0"/>
                <a:cs typeface="Times New Roman" pitchFamily="18" charset="0"/>
              </a:rPr>
              <a:t>Ancak, Halk Dansları, Toplum Hizmeti vb. genel kültür dersleri seçilemez. Dersin, okunulan bölümün dersleri ile uyumlu olması gerekmektedir.</a:t>
            </a:r>
          </a:p>
          <a:p>
            <a:endParaRPr lang="tr-TR" dirty="0"/>
          </a:p>
        </p:txBody>
      </p:sp>
      <p:pic>
        <p:nvPicPr>
          <p:cNvPr id="4" name="3 Resim"/>
          <p:cNvPicPr/>
          <p:nvPr/>
        </p:nvPicPr>
        <p:blipFill>
          <a:blip r:embed="rId2" cstate="print"/>
          <a:srcRect l="11451" t="17551" r="72559" b="50242"/>
          <a:stretch>
            <a:fillRect/>
          </a:stretch>
        </p:blipFill>
        <p:spPr bwMode="auto">
          <a:xfrm>
            <a:off x="3143240" y="4143380"/>
            <a:ext cx="2571768" cy="16430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71480"/>
            <a:ext cx="8229600" cy="5554683"/>
          </a:xfrm>
        </p:spPr>
        <p:txBody>
          <a:bodyPr>
            <a:normAutofit fontScale="92500" lnSpcReduction="20000"/>
          </a:bodyPr>
          <a:lstStyle/>
          <a:p>
            <a:pPr marL="0" indent="0">
              <a:buNone/>
            </a:pPr>
            <a:r>
              <a:rPr lang="tr-TR" b="1" dirty="0" smtClean="0">
                <a:solidFill>
                  <a:schemeClr val="bg1"/>
                </a:solidFill>
                <a:latin typeface="Times New Roman" pitchFamily="18" charset="0"/>
                <a:cs typeface="Times New Roman" pitchFamily="18" charset="0"/>
              </a:rPr>
              <a:t>DERSLERİM UYUŞUYOR AMA DÖNEMİ FARKLI NE YAPMALIYIM?</a:t>
            </a:r>
          </a:p>
          <a:p>
            <a:pPr algn="just"/>
            <a:r>
              <a:rPr lang="tr-TR" dirty="0" smtClean="0">
                <a:solidFill>
                  <a:schemeClr val="bg1"/>
                </a:solidFill>
                <a:latin typeface="Times New Roman" pitchFamily="18" charset="0"/>
                <a:cs typeface="Times New Roman" pitchFamily="18" charset="0"/>
              </a:rPr>
              <a:t>Derslerin okutulduğu dönemlerin farklı olmasında da sakınca yoktur. ANCAK, KARŞI ÜNİVERSİTEDE HANGİ DÖNEMDE OKUTULUYORSA O DÖNEMİN PROTOKOLÜNE YAZILMALIDIR.</a:t>
            </a:r>
          </a:p>
          <a:p>
            <a:pPr algn="just"/>
            <a:r>
              <a:rPr lang="tr-TR" dirty="0" smtClean="0">
                <a:solidFill>
                  <a:schemeClr val="bg1"/>
                </a:solidFill>
                <a:latin typeface="Times New Roman" pitchFamily="18" charset="0"/>
                <a:cs typeface="Times New Roman" pitchFamily="18" charset="0"/>
              </a:rPr>
              <a:t>Örneğin, Hitit Üniversitesinde 3. sınıfta ve bahar döneminde okutulan bir ders; gidilen üniversitede 2. sınıfta ve güz döneminde olabilir. Bu dersin eşleştirilmesinde bir sorun yoktur. Ancak GÜZ DÖNEMİ protokolünde yer almalıdır.</a:t>
            </a:r>
          </a:p>
          <a:p>
            <a:pPr algn="just"/>
            <a:r>
              <a:rPr lang="tr-TR" dirty="0" smtClean="0">
                <a:solidFill>
                  <a:schemeClr val="bg1"/>
                </a:solidFill>
                <a:latin typeface="Times New Roman" pitchFamily="18" charset="0"/>
                <a:cs typeface="Times New Roman" pitchFamily="18" charset="0"/>
              </a:rPr>
              <a:t>Aksi takdirde bahar dönemi protokolünde yer alan dersin işlenmesi sırasında, dersin döneminin geçtiği gerçeği ile karşılaşırsınız.</a:t>
            </a:r>
          </a:p>
          <a:p>
            <a:pPr algn="just">
              <a:buNone/>
            </a:pPr>
            <a:endParaRPr lang="tr-TR" dirty="0" smtClean="0">
              <a:solidFill>
                <a:schemeClr val="bg1"/>
              </a:solidFill>
              <a:latin typeface="Times New Roman" pitchFamily="18" charset="0"/>
              <a:cs typeface="Times New Roman" pitchFamily="18" charset="0"/>
            </a:endParaRPr>
          </a:p>
          <a:p>
            <a:pPr algn="just"/>
            <a:r>
              <a:rPr lang="tr-TR" dirty="0" smtClean="0">
                <a:solidFill>
                  <a:schemeClr val="bg1"/>
                </a:solidFill>
                <a:latin typeface="Times New Roman" pitchFamily="18" charset="0"/>
                <a:cs typeface="Times New Roman" pitchFamily="18" charset="0"/>
              </a:rPr>
              <a:t>İkinci bir seçenek olarak da GÜZ+BAHAR protokolü birlikte yapılabilir.</a:t>
            </a:r>
            <a:endParaRPr lang="tr-TR"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Kağıt">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Kağıt">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Kağıt">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711</TotalTime>
  <Words>1161</Words>
  <Application>Microsoft Office PowerPoint</Application>
  <PresentationFormat>Ekran Gösterisi (4:3)</PresentationFormat>
  <Paragraphs>161</Paragraphs>
  <Slides>36</Slides>
  <Notes>1</Notes>
  <HiddenSlides>0</HiddenSlides>
  <MMClips>0</MMClips>
  <ScaleCrop>false</ScaleCrop>
  <HeadingPairs>
    <vt:vector size="4" baseType="variant">
      <vt:variant>
        <vt:lpstr>Tema</vt:lpstr>
      </vt:variant>
      <vt:variant>
        <vt:i4>1</vt:i4>
      </vt:variant>
      <vt:variant>
        <vt:lpstr>Slayt Başlıkları</vt:lpstr>
      </vt:variant>
      <vt:variant>
        <vt:i4>36</vt:i4>
      </vt:variant>
    </vt:vector>
  </HeadingPairs>
  <TitlesOfParts>
    <vt:vector size="37" baseType="lpstr">
      <vt:lpstr>Kağıt</vt:lpstr>
      <vt:lpstr>FARABİ DEĞİŞİM PROGRAMI  BİLGİLENDİRME TOPLANTISI</vt:lpstr>
      <vt:lpstr>              ÖĞRENCİNİN HAZIRLAMASI GEREKEN EVRAKLAR  </vt:lpstr>
      <vt:lpstr>   ÖĞRENİM PROTOKOLÜ NEDİR VE NASIL HAZIRLANIR?</vt:lpstr>
      <vt:lpstr>ÖĞRENİM PROTOKOLÜNÜN HAZIRLANMASI</vt:lpstr>
      <vt:lpstr>Slayt 5</vt:lpstr>
      <vt:lpstr>Slayt 6</vt:lpstr>
      <vt:lpstr>Slayt 7</vt:lpstr>
      <vt:lpstr>Slayt 8</vt:lpstr>
      <vt:lpstr>Slayt 9</vt:lpstr>
      <vt:lpstr>Slayt 10</vt:lpstr>
      <vt:lpstr>Slayt 11</vt:lpstr>
      <vt:lpstr>Slayt 12</vt:lpstr>
      <vt:lpstr>                                                                                                                                                         </vt:lpstr>
      <vt:lpstr>Slayt 14</vt:lpstr>
      <vt:lpstr>Slayt 15</vt:lpstr>
      <vt:lpstr>   DERS GEÇME KOŞULLARI </vt:lpstr>
      <vt:lpstr>ÖRNEK:</vt:lpstr>
      <vt:lpstr>Slayt 18</vt:lpstr>
      <vt:lpstr>Slayt 19</vt:lpstr>
      <vt:lpstr>Slayt 20</vt:lpstr>
      <vt:lpstr>ÖRNEK:</vt:lpstr>
      <vt:lpstr>Slayt 22</vt:lpstr>
      <vt:lpstr>Slayt 23</vt:lpstr>
      <vt:lpstr>Yanlış Öğrenim Protokolü</vt:lpstr>
      <vt:lpstr>Doğru –Öğrenim Protokolü</vt:lpstr>
      <vt:lpstr>ÖĞRENCİ BAŞVURU FORMU</vt:lpstr>
      <vt:lpstr>ÖĞRENCİ BİLGİ FORMU</vt:lpstr>
      <vt:lpstr>ÖĞRENCİ YÜKÜMLÜLÜK SÖZLEŞMESİ</vt:lpstr>
      <vt:lpstr>Slayt 29</vt:lpstr>
      <vt:lpstr>BURS ÖDEMELERİ</vt:lpstr>
      <vt:lpstr>Slayt 31</vt:lpstr>
      <vt:lpstr>Slayt 32</vt:lpstr>
      <vt:lpstr>     KAYITLARIMIZI NASIL YAPACAĞIZ?</vt:lpstr>
      <vt:lpstr>BURADA KREDİ YURTLAR  KURUMUNDA KALIYORUM. GİTTİĞİM ÜNİVERSİTEDE HAKKIMI KAYBEDECEK MİYİM? </vt:lpstr>
      <vt:lpstr>Slayt 35</vt:lpstr>
      <vt:lpstr>Slayt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FARABİ DEĞİŞİM PROGRAMI  BİLGİLENDİRME TOPLANTISI</dc:title>
  <dc:creator>REAL</dc:creator>
  <cp:lastModifiedBy>REAL</cp:lastModifiedBy>
  <cp:revision>185</cp:revision>
  <dcterms:created xsi:type="dcterms:W3CDTF">2016-03-24T07:54:31Z</dcterms:created>
  <dcterms:modified xsi:type="dcterms:W3CDTF">2019-03-06T12:40:27Z</dcterms:modified>
</cp:coreProperties>
</file>