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sldIdLst>
    <p:sldId id="256" r:id="rId2"/>
    <p:sldId id="257" r:id="rId3"/>
    <p:sldId id="258" r:id="rId4"/>
    <p:sldId id="259" r:id="rId5"/>
    <p:sldId id="260" r:id="rId6"/>
    <p:sldId id="261" r:id="rId7"/>
    <p:sldId id="262" r:id="rId8"/>
    <p:sldId id="263" r:id="rId9"/>
    <p:sldId id="264" r:id="rId10"/>
    <p:sldId id="267" r:id="rId11"/>
    <p:sldId id="266" r:id="rId12"/>
    <p:sldId id="268" r:id="rId13"/>
    <p:sldId id="269" r:id="rId14"/>
    <p:sldId id="270" r:id="rId15"/>
    <p:sldId id="271" r:id="rId16"/>
    <p:sldId id="272" r:id="rId17"/>
    <p:sldId id="279" r:id="rId18"/>
    <p:sldId id="273" r:id="rId19"/>
    <p:sldId id="275" r:id="rId20"/>
    <p:sldId id="274" r:id="rId21"/>
    <p:sldId id="276" r:id="rId22"/>
    <p:sldId id="277" r:id="rId23"/>
    <p:sldId id="280" r:id="rId24"/>
    <p:sldId id="281" r:id="rId25"/>
    <p:sldId id="282" r:id="rId26"/>
    <p:sldId id="278"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D9F75050-0E15-4C5B-92B0-66D068882F1F}" type="datetimeFigureOut">
              <a:rPr lang="tr-TR" smtClean="0"/>
              <a:pPr/>
              <a:t>05.05.2016</a:t>
            </a:fld>
            <a:endParaRPr lang="tr-TR"/>
          </a:p>
        </p:txBody>
      </p:sp>
      <p:sp>
        <p:nvSpPr>
          <p:cNvPr id="16" name="15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05.05.2016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05.05.2016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D9F75050-0E15-4C5B-92B0-66D068882F1F}" type="datetimeFigureOut">
              <a:rPr lang="tr-TR" smtClean="0"/>
              <a:pPr/>
              <a:t>05.05.2016</a:t>
            </a:fld>
            <a:endParaRPr lang="tr-TR"/>
          </a:p>
        </p:txBody>
      </p:sp>
      <p:sp>
        <p:nvSpPr>
          <p:cNvPr id="15" name="14 Slayt Numarası Yer Tutucusu"/>
          <p:cNvSpPr>
            <a:spLocks noGrp="1"/>
          </p:cNvSpPr>
          <p:nvPr>
            <p:ph type="sldNum" sz="quarter" idx="15"/>
          </p:nvPr>
        </p:nvSpPr>
        <p:spPr/>
        <p:txBody>
          <a:bodyPr/>
          <a:lstStyle>
            <a:lvl1pPr algn="ctr">
              <a:defRPr/>
            </a:lvl1pPr>
          </a:lstStyle>
          <a:p>
            <a:fld id="{B1DEFA8C-F947-479F-BE07-76B6B3F80BF1}"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D9F75050-0E15-4C5B-92B0-66D068882F1F}" type="datetimeFigureOut">
              <a:rPr lang="tr-TR" smtClean="0"/>
              <a:pPr/>
              <a:t>05.05.2016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D9F75050-0E15-4C5B-92B0-66D068882F1F}" type="datetimeFigureOut">
              <a:rPr lang="tr-TR" smtClean="0"/>
              <a:pPr/>
              <a:t>05.05.2016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05.05.2016</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05.05.2016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05.05.2016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D9F75050-0E15-4C5B-92B0-66D068882F1F}" type="datetimeFigureOut">
              <a:rPr lang="tr-TR" smtClean="0"/>
              <a:pPr/>
              <a:t>05.05.2016</a:t>
            </a:fld>
            <a:endParaRPr lang="tr-TR"/>
          </a:p>
        </p:txBody>
      </p:sp>
      <p:sp>
        <p:nvSpPr>
          <p:cNvPr id="9" name="8 Slayt Numarası Yer Tutucusu"/>
          <p:cNvSpPr>
            <a:spLocks noGrp="1"/>
          </p:cNvSpPr>
          <p:nvPr>
            <p:ph type="sldNum" sz="quarter" idx="15"/>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D9F75050-0E15-4C5B-92B0-66D068882F1F}" type="datetimeFigureOut">
              <a:rPr lang="tr-TR" smtClean="0"/>
              <a:pPr/>
              <a:t>05.05.2016</a:t>
            </a:fld>
            <a:endParaRPr lang="tr-TR"/>
          </a:p>
        </p:txBody>
      </p:sp>
      <p:sp>
        <p:nvSpPr>
          <p:cNvPr id="9" name="8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F75050-0E15-4C5B-92B0-66D068882F1F}" type="datetimeFigureOut">
              <a:rPr lang="tr-TR" smtClean="0"/>
              <a:pPr/>
              <a:t>05.05.2016</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DEFA8C-F947-479F-BE07-76B6B3F80BF1}"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2" Type="http://schemas.openxmlformats.org/officeDocument/2006/relationships/hyperlink" Target="http://www.iibf.hitit.edu.tr/index.php?option=com_content&amp;view=article&amp;id=97&amp;Itemid=51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iibf.erciyes.edu.tr/bolum/isl/dersler.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farabi.hitit.edu.t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dirty="0" smtClean="0">
                <a:solidFill>
                  <a:schemeClr val="bg1"/>
                </a:solidFill>
              </a:rPr>
              <a:t>Yrd. Doç. Dr. Gökben BAYRAMOĞLU</a:t>
            </a:r>
            <a:endParaRPr lang="tr-TR" dirty="0">
              <a:solidFill>
                <a:schemeClr val="bg1"/>
              </a:solidFill>
            </a:endParaRPr>
          </a:p>
        </p:txBody>
      </p:sp>
      <p:sp>
        <p:nvSpPr>
          <p:cNvPr id="2" name="1 Başlık"/>
          <p:cNvSpPr>
            <a:spLocks noGrp="1"/>
          </p:cNvSpPr>
          <p:nvPr>
            <p:ph type="ctrTitle"/>
          </p:nvPr>
        </p:nvSpPr>
        <p:spPr/>
        <p:txBody>
          <a:bodyPr>
            <a:normAutofit/>
          </a:bodyPr>
          <a:lstStyle/>
          <a:p>
            <a:r>
              <a:rPr lang="tr-TR" dirty="0" smtClean="0">
                <a:solidFill>
                  <a:schemeClr val="bg1"/>
                </a:solidFill>
              </a:rPr>
              <a:t>FARABİ DEĞİŞİM PROGRAMI </a:t>
            </a:r>
            <a:br>
              <a:rPr lang="tr-TR" dirty="0" smtClean="0">
                <a:solidFill>
                  <a:schemeClr val="bg1"/>
                </a:solidFill>
              </a:rPr>
            </a:br>
            <a:r>
              <a:rPr lang="tr-TR" dirty="0" smtClean="0">
                <a:solidFill>
                  <a:schemeClr val="bg1"/>
                </a:solidFill>
              </a:rPr>
              <a:t>BİLGİLENDİRME TOPLANTISI</a:t>
            </a:r>
            <a:endParaRPr lang="tr-TR"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r>
              <a:rPr lang="tr-TR" dirty="0" smtClean="0">
                <a:solidFill>
                  <a:schemeClr val="bg1"/>
                </a:solidFill>
              </a:rPr>
              <a:t>Alttan almanız gereken dersleri, protokolünüze ekleyebilirsiniz. </a:t>
            </a:r>
          </a:p>
          <a:p>
            <a:pPr algn="just"/>
            <a:r>
              <a:rPr lang="tr-TR" dirty="0" smtClean="0">
                <a:solidFill>
                  <a:schemeClr val="bg1"/>
                </a:solidFill>
              </a:rPr>
              <a:t>Hitit Üniversitesinde okuduğunuz sınıf derslerine ilave olarak üstten ders alabilmeniz için,  ÜSTEN DERS ALMA KRİTERLERİNİ SAĞLIYOR OLMANIZ GEREKİYOR.</a:t>
            </a:r>
          </a:p>
          <a:p>
            <a:pPr>
              <a:buNone/>
            </a:pPr>
            <a:endParaRPr lang="tr-TR" dirty="0"/>
          </a:p>
        </p:txBody>
      </p:sp>
      <p:sp>
        <p:nvSpPr>
          <p:cNvPr id="3" name="2 Başlık"/>
          <p:cNvSpPr>
            <a:spLocks noGrp="1"/>
          </p:cNvSpPr>
          <p:nvPr>
            <p:ph type="title"/>
          </p:nvPr>
        </p:nvSpPr>
        <p:spPr/>
        <p:txBody>
          <a:bodyPr/>
          <a:lstStyle/>
          <a:p>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lnSpcReduction="10000"/>
          </a:bodyPr>
          <a:lstStyle/>
          <a:p>
            <a:pPr algn="just">
              <a:buNone/>
            </a:pPr>
            <a:r>
              <a:rPr lang="tr-TR" dirty="0" smtClean="0">
                <a:solidFill>
                  <a:schemeClr val="bg1"/>
                </a:solidFill>
              </a:rPr>
              <a:t>Öğrenim protokolünü zorunlu haller dışında her</a:t>
            </a:r>
          </a:p>
          <a:p>
            <a:pPr algn="just">
              <a:buNone/>
            </a:pPr>
            <a:r>
              <a:rPr lang="tr-TR" dirty="0" smtClean="0">
                <a:solidFill>
                  <a:schemeClr val="bg1"/>
                </a:solidFill>
              </a:rPr>
              <a:t>yarıyıl için 3’er adet olarak ayrı ayrı hazırlamalısın.Ancak;</a:t>
            </a:r>
          </a:p>
          <a:p>
            <a:pPr algn="just">
              <a:buNone/>
            </a:pPr>
            <a:endParaRPr lang="tr-TR" dirty="0" smtClean="0">
              <a:solidFill>
                <a:schemeClr val="bg1"/>
              </a:solidFill>
            </a:endParaRPr>
          </a:p>
          <a:p>
            <a:pPr algn="just">
              <a:buNone/>
            </a:pPr>
            <a:r>
              <a:rPr lang="tr-TR" dirty="0" smtClean="0">
                <a:solidFill>
                  <a:schemeClr val="bg1"/>
                </a:solidFill>
              </a:rPr>
              <a:t>A)Yıllık program uygulayan fakülte veya yüksekokullarda öğrenciysen,</a:t>
            </a:r>
          </a:p>
          <a:p>
            <a:pPr algn="just">
              <a:buNone/>
            </a:pPr>
            <a:r>
              <a:rPr lang="tr-TR" dirty="0" smtClean="0">
                <a:solidFill>
                  <a:schemeClr val="bg1"/>
                </a:solidFill>
              </a:rPr>
              <a:t>B)Güz döneminde açılan bir ders gideceğin üniversitede bahar döneminde okutuluyorsa(veya tersi),</a:t>
            </a:r>
          </a:p>
          <a:p>
            <a:pPr algn="just">
              <a:buNone/>
            </a:pPr>
            <a:r>
              <a:rPr lang="tr-TR" dirty="0" smtClean="0">
                <a:solidFill>
                  <a:schemeClr val="bg1"/>
                </a:solidFill>
              </a:rPr>
              <a:t>C)kendi üniversitende bir dönem okutulan bir ders gideceğin üniversitede iki döneme yayılmışsa(veya tersi)</a:t>
            </a:r>
          </a:p>
          <a:p>
            <a:pPr algn="just">
              <a:buNone/>
            </a:pPr>
            <a:r>
              <a:rPr lang="tr-TR" dirty="0" smtClean="0">
                <a:solidFill>
                  <a:schemeClr val="bg1"/>
                </a:solidFill>
              </a:rPr>
              <a:t>D)Güz döneminde 1 kredin fazla ve bahar döneminde 1 kredin eksikse (veya tersi) öğrenim protokolünü </a:t>
            </a:r>
            <a:r>
              <a:rPr lang="tr-TR" dirty="0" smtClean="0">
                <a:solidFill>
                  <a:srgbClr val="FF0000"/>
                </a:solidFill>
              </a:rPr>
              <a:t>yıllıkta (GÜZ+BAHAR) </a:t>
            </a:r>
            <a:r>
              <a:rPr lang="tr-TR" dirty="0" smtClean="0">
                <a:solidFill>
                  <a:schemeClr val="bg1"/>
                </a:solidFill>
              </a:rPr>
              <a:t>doldurabilirsin.</a:t>
            </a:r>
            <a:endParaRPr lang="tr-TR"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a:bodyPr>
          <a:lstStyle/>
          <a:p>
            <a:r>
              <a:rPr lang="tr-TR" dirty="0" smtClean="0">
                <a:solidFill>
                  <a:schemeClr val="bg1"/>
                </a:solidFill>
              </a:rPr>
              <a:t>Eğer gideceğiniz üniversitede açılacak seçmeli dersleri bilmiyorsanız yada kredi eksiğiniz varsa, seçmeli dersleri sadece isim olarak belirtebilirsiniz. Ekle-sil döneminde açılan derslere göre seçimlerinizi yapabilirsiniz.</a:t>
            </a:r>
          </a:p>
          <a:p>
            <a:r>
              <a:rPr lang="tr-TR" dirty="0" smtClean="0">
                <a:solidFill>
                  <a:schemeClr val="bg1"/>
                </a:solidFill>
              </a:rPr>
              <a:t>Dikkat!! EKLE-SİL KISMI DERSLER BAŞLADIKTAN SONRA YAPILACAK DÜZELTMELERİ İÇERDİĞİNDEN ŞU ANDA BU BÖLÜME HERHANGİ BİRŞEY YAZMAYINIZ.</a:t>
            </a:r>
          </a:p>
          <a:p>
            <a:pPr algn="just"/>
            <a:r>
              <a:rPr lang="tr-TR" dirty="0" smtClean="0">
                <a:solidFill>
                  <a:schemeClr val="bg1"/>
                </a:solidFill>
              </a:rPr>
              <a:t>Dikkat !! </a:t>
            </a:r>
            <a:r>
              <a:rPr lang="tr-TR" dirty="0" err="1" smtClean="0">
                <a:solidFill>
                  <a:schemeClr val="bg1"/>
                </a:solidFill>
              </a:rPr>
              <a:t>Farabi</a:t>
            </a:r>
            <a:r>
              <a:rPr lang="tr-TR" dirty="0" smtClean="0">
                <a:solidFill>
                  <a:schemeClr val="bg1"/>
                </a:solidFill>
              </a:rPr>
              <a:t> programı kapsamında gittiği üniversite eğitim-öğretim ve sınav yönetmeliğine göre başarılı olan kişi Hitit Üniversitesinde de dersi geçmiş sayılır. </a:t>
            </a:r>
          </a:p>
          <a:p>
            <a:pPr algn="just"/>
            <a:endParaRPr lang="tr-TR" dirty="0" smtClean="0">
              <a:solidFill>
                <a:schemeClr val="bg1"/>
              </a:solidFill>
            </a:endParaRPr>
          </a:p>
          <a:p>
            <a:pPr algn="just"/>
            <a:endParaRPr lang="tr-TR" dirty="0">
              <a:solidFill>
                <a:schemeClr val="bg1"/>
              </a:solidFill>
            </a:endParaRPr>
          </a:p>
        </p:txBody>
      </p:sp>
      <p:sp>
        <p:nvSpPr>
          <p:cNvPr id="3" name="2 Başlık"/>
          <p:cNvSpPr>
            <a:spLocks noGrp="1"/>
          </p:cNvSpPr>
          <p:nvPr>
            <p:ph type="title"/>
          </p:nvPr>
        </p:nvSpPr>
        <p:spPr/>
        <p:txBody>
          <a:bodyPr/>
          <a:lstStyle/>
          <a:p>
            <a:endParaRPr lang="tr-T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pPr algn="just"/>
            <a:r>
              <a:rPr lang="tr-TR" dirty="0" smtClean="0">
                <a:solidFill>
                  <a:schemeClr val="bg1"/>
                </a:solidFill>
                <a:latin typeface="Times New Roman" pitchFamily="18" charset="0"/>
                <a:cs typeface="Times New Roman" pitchFamily="18" charset="0"/>
              </a:rPr>
              <a:t>İlk olarak Hitit Üniversitesinde almanız gereken dersleri, öğrenim protokolünün sağ tarafında bulunan «</a:t>
            </a:r>
            <a:r>
              <a:rPr lang="tr-TR" b="1" dirty="0" smtClean="0">
                <a:solidFill>
                  <a:schemeClr val="bg1"/>
                </a:solidFill>
                <a:latin typeface="Times New Roman" pitchFamily="18" charset="0"/>
                <a:cs typeface="Times New Roman" pitchFamily="18" charset="0"/>
              </a:rPr>
              <a:t>Gönderen Yükseköğretim Kurumunda Sayılacak Dersler             ………….. ÜNİVERSİTESİ </a:t>
            </a:r>
            <a:r>
              <a:rPr lang="tr-TR" dirty="0" smtClean="0">
                <a:solidFill>
                  <a:schemeClr val="bg1"/>
                </a:solidFill>
                <a:latin typeface="Times New Roman" pitchFamily="18" charset="0"/>
                <a:cs typeface="Times New Roman" pitchFamily="18" charset="0"/>
              </a:rPr>
              <a:t>bölümüne dersin kodu, adı ve kredisi olmak üzere yazın.</a:t>
            </a:r>
          </a:p>
          <a:p>
            <a:pPr algn="just"/>
            <a:r>
              <a:rPr lang="tr-TR" dirty="0" smtClean="0">
                <a:solidFill>
                  <a:schemeClr val="bg1"/>
                </a:solidFill>
                <a:latin typeface="Times New Roman" pitchFamily="18" charset="0"/>
                <a:cs typeface="Times New Roman" pitchFamily="18" charset="0"/>
              </a:rPr>
              <a:t>Örnek olarak Erciyes Üniversitesinde okumaya hak kazanan işletme 3. sınıf öğrencisi için güz dönemi  protokolü yapılmıştır. </a:t>
            </a:r>
          </a:p>
          <a:p>
            <a:pPr algn="just"/>
            <a:r>
              <a:rPr lang="tr-TR" dirty="0" smtClean="0">
                <a:solidFill>
                  <a:schemeClr val="bg1"/>
                </a:solidFill>
                <a:latin typeface="Times New Roman" pitchFamily="18" charset="0"/>
                <a:cs typeface="Times New Roman" pitchFamily="18" charset="0"/>
              </a:rPr>
              <a:t>3. sınıf dersleri için Hitit Üniversitesi İİBF web sayfasında işletme bölümü /dersler kısmını açın </a:t>
            </a:r>
            <a:r>
              <a:rPr lang="tr-TR" dirty="0" smtClean="0">
                <a:solidFill>
                  <a:schemeClr val="bg1"/>
                </a:solidFill>
                <a:latin typeface="Times New Roman" pitchFamily="18" charset="0"/>
                <a:cs typeface="Times New Roman" pitchFamily="18" charset="0"/>
                <a:hlinkClick r:id="rId2"/>
              </a:rPr>
              <a:t>http://www.</a:t>
            </a:r>
            <a:r>
              <a:rPr lang="tr-TR" dirty="0" err="1" smtClean="0">
                <a:solidFill>
                  <a:schemeClr val="bg1"/>
                </a:solidFill>
                <a:latin typeface="Times New Roman" pitchFamily="18" charset="0"/>
                <a:cs typeface="Times New Roman" pitchFamily="18" charset="0"/>
                <a:hlinkClick r:id="rId2"/>
              </a:rPr>
              <a:t>iibf</a:t>
            </a:r>
            <a:r>
              <a:rPr lang="tr-TR" dirty="0" smtClean="0">
                <a:solidFill>
                  <a:schemeClr val="bg1"/>
                </a:solidFill>
                <a:latin typeface="Times New Roman" pitchFamily="18" charset="0"/>
                <a:cs typeface="Times New Roman" pitchFamily="18" charset="0"/>
                <a:hlinkClick r:id="rId2"/>
              </a:rPr>
              <a:t>.</a:t>
            </a:r>
            <a:r>
              <a:rPr lang="tr-TR" dirty="0" err="1" smtClean="0">
                <a:solidFill>
                  <a:schemeClr val="bg1"/>
                </a:solidFill>
                <a:latin typeface="Times New Roman" pitchFamily="18" charset="0"/>
                <a:cs typeface="Times New Roman" pitchFamily="18" charset="0"/>
                <a:hlinkClick r:id="rId2"/>
              </a:rPr>
              <a:t>hitit</a:t>
            </a:r>
            <a:r>
              <a:rPr lang="tr-TR" dirty="0" smtClean="0">
                <a:solidFill>
                  <a:schemeClr val="bg1"/>
                </a:solidFill>
                <a:latin typeface="Times New Roman" pitchFamily="18" charset="0"/>
                <a:cs typeface="Times New Roman" pitchFamily="18" charset="0"/>
                <a:hlinkClick r:id="rId2"/>
              </a:rPr>
              <a:t>.edu.tr/</a:t>
            </a:r>
            <a:r>
              <a:rPr lang="tr-TR" dirty="0" err="1" smtClean="0">
                <a:solidFill>
                  <a:schemeClr val="bg1"/>
                </a:solidFill>
                <a:latin typeface="Times New Roman" pitchFamily="18" charset="0"/>
                <a:cs typeface="Times New Roman" pitchFamily="18" charset="0"/>
                <a:hlinkClick r:id="rId2"/>
              </a:rPr>
              <a:t>index</a:t>
            </a:r>
            <a:r>
              <a:rPr lang="tr-TR" dirty="0" smtClean="0">
                <a:solidFill>
                  <a:schemeClr val="bg1"/>
                </a:solidFill>
                <a:latin typeface="Times New Roman" pitchFamily="18" charset="0"/>
                <a:cs typeface="Times New Roman" pitchFamily="18" charset="0"/>
                <a:hlinkClick r:id="rId2"/>
              </a:rPr>
              <a:t>.</a:t>
            </a:r>
            <a:r>
              <a:rPr lang="tr-TR" dirty="0" err="1" smtClean="0">
                <a:solidFill>
                  <a:schemeClr val="bg1"/>
                </a:solidFill>
                <a:latin typeface="Times New Roman" pitchFamily="18" charset="0"/>
                <a:cs typeface="Times New Roman" pitchFamily="18" charset="0"/>
                <a:hlinkClick r:id="rId2"/>
              </a:rPr>
              <a:t>php</a:t>
            </a:r>
            <a:r>
              <a:rPr lang="tr-TR" dirty="0" smtClean="0">
                <a:solidFill>
                  <a:schemeClr val="bg1"/>
                </a:solidFill>
                <a:latin typeface="Times New Roman" pitchFamily="18" charset="0"/>
                <a:cs typeface="Times New Roman" pitchFamily="18" charset="0"/>
                <a:hlinkClick r:id="rId2"/>
              </a:rPr>
              <a:t>?</a:t>
            </a:r>
            <a:r>
              <a:rPr lang="tr-TR" dirty="0" err="1" smtClean="0">
                <a:solidFill>
                  <a:schemeClr val="bg1"/>
                </a:solidFill>
                <a:latin typeface="Times New Roman" pitchFamily="18" charset="0"/>
                <a:cs typeface="Times New Roman" pitchFamily="18" charset="0"/>
                <a:hlinkClick r:id="rId2"/>
              </a:rPr>
              <a:t>option</a:t>
            </a:r>
            <a:r>
              <a:rPr lang="tr-TR" dirty="0" smtClean="0">
                <a:solidFill>
                  <a:schemeClr val="bg1"/>
                </a:solidFill>
                <a:latin typeface="Times New Roman" pitchFamily="18" charset="0"/>
                <a:cs typeface="Times New Roman" pitchFamily="18" charset="0"/>
                <a:hlinkClick r:id="rId2"/>
              </a:rPr>
              <a:t>=com_</a:t>
            </a:r>
            <a:r>
              <a:rPr lang="tr-TR" dirty="0" err="1" smtClean="0">
                <a:solidFill>
                  <a:schemeClr val="bg1"/>
                </a:solidFill>
                <a:latin typeface="Times New Roman" pitchFamily="18" charset="0"/>
                <a:cs typeface="Times New Roman" pitchFamily="18" charset="0"/>
                <a:hlinkClick r:id="rId2"/>
              </a:rPr>
              <a:t>content</a:t>
            </a:r>
            <a:r>
              <a:rPr lang="tr-TR" dirty="0" smtClean="0">
                <a:solidFill>
                  <a:schemeClr val="bg1"/>
                </a:solidFill>
                <a:latin typeface="Times New Roman" pitchFamily="18" charset="0"/>
                <a:cs typeface="Times New Roman" pitchFamily="18" charset="0"/>
                <a:hlinkClick r:id="rId2"/>
              </a:rPr>
              <a:t>&amp;</a:t>
            </a:r>
            <a:r>
              <a:rPr lang="tr-TR" dirty="0" err="1" smtClean="0">
                <a:solidFill>
                  <a:schemeClr val="bg1"/>
                </a:solidFill>
                <a:latin typeface="Times New Roman" pitchFamily="18" charset="0"/>
                <a:cs typeface="Times New Roman" pitchFamily="18" charset="0"/>
                <a:hlinkClick r:id="rId2"/>
              </a:rPr>
              <a:t>view</a:t>
            </a:r>
            <a:r>
              <a:rPr lang="tr-TR" dirty="0" smtClean="0">
                <a:solidFill>
                  <a:schemeClr val="bg1"/>
                </a:solidFill>
                <a:latin typeface="Times New Roman" pitchFamily="18" charset="0"/>
                <a:cs typeface="Times New Roman" pitchFamily="18" charset="0"/>
                <a:hlinkClick r:id="rId2"/>
              </a:rPr>
              <a:t>=</a:t>
            </a:r>
            <a:r>
              <a:rPr lang="tr-TR" dirty="0" err="1" smtClean="0">
                <a:solidFill>
                  <a:schemeClr val="bg1"/>
                </a:solidFill>
                <a:latin typeface="Times New Roman" pitchFamily="18" charset="0"/>
                <a:cs typeface="Times New Roman" pitchFamily="18" charset="0"/>
                <a:hlinkClick r:id="rId2"/>
              </a:rPr>
              <a:t>article</a:t>
            </a:r>
            <a:r>
              <a:rPr lang="tr-TR" dirty="0" smtClean="0">
                <a:solidFill>
                  <a:schemeClr val="bg1"/>
                </a:solidFill>
                <a:latin typeface="Times New Roman" pitchFamily="18" charset="0"/>
                <a:cs typeface="Times New Roman" pitchFamily="18" charset="0"/>
                <a:hlinkClick r:id="rId2"/>
              </a:rPr>
              <a:t>&amp;</a:t>
            </a:r>
            <a:r>
              <a:rPr lang="tr-TR" dirty="0" err="1" smtClean="0">
                <a:solidFill>
                  <a:schemeClr val="bg1"/>
                </a:solidFill>
                <a:latin typeface="Times New Roman" pitchFamily="18" charset="0"/>
                <a:cs typeface="Times New Roman" pitchFamily="18" charset="0"/>
                <a:hlinkClick r:id="rId2"/>
              </a:rPr>
              <a:t>id</a:t>
            </a:r>
            <a:r>
              <a:rPr lang="tr-TR" dirty="0" smtClean="0">
                <a:solidFill>
                  <a:schemeClr val="bg1"/>
                </a:solidFill>
                <a:latin typeface="Times New Roman" pitchFamily="18" charset="0"/>
                <a:cs typeface="Times New Roman" pitchFamily="18" charset="0"/>
                <a:hlinkClick r:id="rId2"/>
              </a:rPr>
              <a:t>=97&amp;</a:t>
            </a:r>
            <a:r>
              <a:rPr lang="tr-TR" dirty="0" err="1" smtClean="0">
                <a:solidFill>
                  <a:schemeClr val="bg1"/>
                </a:solidFill>
                <a:latin typeface="Times New Roman" pitchFamily="18" charset="0"/>
                <a:cs typeface="Times New Roman" pitchFamily="18" charset="0"/>
                <a:hlinkClick r:id="rId2"/>
              </a:rPr>
              <a:t>Itemid</a:t>
            </a:r>
            <a:r>
              <a:rPr lang="tr-TR" dirty="0" smtClean="0">
                <a:solidFill>
                  <a:schemeClr val="bg1"/>
                </a:solidFill>
                <a:latin typeface="Times New Roman" pitchFamily="18" charset="0"/>
                <a:cs typeface="Times New Roman" pitchFamily="18" charset="0"/>
                <a:hlinkClick r:id="rId2"/>
              </a:rPr>
              <a:t>=515</a:t>
            </a:r>
            <a:endParaRPr lang="tr-TR" dirty="0" smtClean="0">
              <a:solidFill>
                <a:schemeClr val="bg1"/>
              </a:solidFill>
              <a:latin typeface="Times New Roman" pitchFamily="18" charset="0"/>
              <a:cs typeface="Times New Roman" pitchFamily="18" charset="0"/>
            </a:endParaRPr>
          </a:p>
          <a:p>
            <a:endParaRPr lang="tr-TR" dirty="0"/>
          </a:p>
        </p:txBody>
      </p:sp>
      <p:sp>
        <p:nvSpPr>
          <p:cNvPr id="3" name="2 Başlık"/>
          <p:cNvSpPr>
            <a:spLocks noGrp="1"/>
          </p:cNvSpPr>
          <p:nvPr>
            <p:ph type="title"/>
          </p:nvPr>
        </p:nvSpPr>
        <p:spPr/>
        <p:txBody>
          <a:bodyPr/>
          <a:lstStyle/>
          <a:p>
            <a:r>
              <a:rPr lang="tr-TR" dirty="0" smtClean="0">
                <a:solidFill>
                  <a:schemeClr val="bg1"/>
                </a:solidFill>
              </a:rPr>
              <a:t>ÖRNEK:</a:t>
            </a:r>
            <a:endParaRPr lang="tr-TR"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cstate="print"/>
          <a:srcRect l="27148" t="39457" r="27148" b="23043"/>
          <a:stretch>
            <a:fillRect/>
          </a:stretch>
        </p:blipFill>
        <p:spPr bwMode="auto">
          <a:xfrm>
            <a:off x="857224" y="1643050"/>
            <a:ext cx="7572428" cy="3714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r>
              <a:rPr lang="tr-TR" dirty="0" smtClean="0">
                <a:solidFill>
                  <a:schemeClr val="bg1"/>
                </a:solidFill>
                <a:latin typeface="Times New Roman" pitchFamily="18" charset="0"/>
                <a:cs typeface="Times New Roman" pitchFamily="18" charset="0"/>
              </a:rPr>
              <a:t>Hitit Üniversitesinde almamız gereken dersleri yazdıktan sonra Erciyes üniversitesinin İİBF fakültesinin ders programını açın.</a:t>
            </a:r>
          </a:p>
          <a:p>
            <a:pPr algn="just"/>
            <a:endParaRPr lang="tr-TR" dirty="0" smtClean="0">
              <a:solidFill>
                <a:schemeClr val="bg1"/>
              </a:solidFill>
              <a:latin typeface="Times New Roman" pitchFamily="18" charset="0"/>
              <a:cs typeface="Times New Roman" pitchFamily="18" charset="0"/>
            </a:endParaRPr>
          </a:p>
          <a:p>
            <a:pPr algn="just"/>
            <a:r>
              <a:rPr lang="tr-TR" dirty="0" smtClean="0">
                <a:solidFill>
                  <a:schemeClr val="bg1"/>
                </a:solidFill>
                <a:latin typeface="Times New Roman" pitchFamily="18" charset="0"/>
                <a:cs typeface="Times New Roman" pitchFamily="18" charset="0"/>
              </a:rPr>
              <a:t>Öncelikle İşletme bölümünün tüm sınıflarının ders programını açın. </a:t>
            </a:r>
            <a:r>
              <a:rPr lang="tr-TR" dirty="0" smtClean="0">
                <a:solidFill>
                  <a:schemeClr val="bg1"/>
                </a:solidFill>
                <a:latin typeface="Times New Roman" pitchFamily="18" charset="0"/>
                <a:cs typeface="Times New Roman" pitchFamily="18" charset="0"/>
                <a:hlinkClick r:id="rId2"/>
              </a:rPr>
              <a:t>http://iibf.erciyes.edu.tr/bolum/isl/dersler.aspx</a:t>
            </a:r>
            <a:endParaRPr lang="tr-TR" dirty="0" smtClean="0">
              <a:solidFill>
                <a:schemeClr val="bg1"/>
              </a:solidFill>
              <a:latin typeface="Times New Roman" pitchFamily="18" charset="0"/>
              <a:cs typeface="Times New Roman" pitchFamily="18" charset="0"/>
            </a:endParaRPr>
          </a:p>
          <a:p>
            <a:pPr algn="just"/>
            <a:endParaRPr lang="tr-TR" dirty="0" smtClean="0">
              <a:solidFill>
                <a:schemeClr val="bg1"/>
              </a:solidFill>
              <a:latin typeface="Times New Roman" pitchFamily="18" charset="0"/>
              <a:cs typeface="Times New Roman" pitchFamily="18" charset="0"/>
            </a:endParaRPr>
          </a:p>
          <a:p>
            <a:pPr algn="just"/>
            <a:r>
              <a:rPr lang="tr-TR" dirty="0" smtClean="0">
                <a:solidFill>
                  <a:schemeClr val="bg1"/>
                </a:solidFill>
                <a:latin typeface="Times New Roman" pitchFamily="18" charset="0"/>
                <a:cs typeface="Times New Roman" pitchFamily="18" charset="0"/>
              </a:rPr>
              <a:t>Hitit Üniversitesinde zorunlu olarak almanız gereken 4 dersin karşılığını bulmaya çalışalım.</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dirty="0"/>
          </a:p>
        </p:txBody>
      </p:sp>
      <p:pic>
        <p:nvPicPr>
          <p:cNvPr id="4" name="3 İçerik Yer Tutucusu"/>
          <p:cNvPicPr>
            <a:picLocks noGrp="1"/>
          </p:cNvPicPr>
          <p:nvPr>
            <p:ph idx="1"/>
          </p:nvPr>
        </p:nvPicPr>
        <p:blipFill>
          <a:blip r:embed="rId2" cstate="print"/>
          <a:srcRect l="27547" t="34303" r="27921" b="32653"/>
          <a:stretch>
            <a:fillRect/>
          </a:stretch>
        </p:blipFill>
        <p:spPr bwMode="auto">
          <a:xfrm>
            <a:off x="785786" y="214290"/>
            <a:ext cx="7358114" cy="3357586"/>
          </a:xfrm>
          <a:prstGeom prst="rect">
            <a:avLst/>
          </a:prstGeom>
          <a:noFill/>
          <a:ln w="9525">
            <a:noFill/>
            <a:miter lim="800000"/>
            <a:headEnd/>
            <a:tailEnd/>
          </a:ln>
        </p:spPr>
      </p:pic>
      <p:sp>
        <p:nvSpPr>
          <p:cNvPr id="5" name="4 Dikdörtgen"/>
          <p:cNvSpPr/>
          <p:nvPr/>
        </p:nvSpPr>
        <p:spPr>
          <a:xfrm>
            <a:off x="714348" y="3786190"/>
            <a:ext cx="7643866" cy="2308324"/>
          </a:xfrm>
          <a:prstGeom prst="rect">
            <a:avLst/>
          </a:prstGeom>
        </p:spPr>
        <p:txBody>
          <a:bodyPr wrap="square">
            <a:spAutoFit/>
          </a:bodyPr>
          <a:lstStyle/>
          <a:p>
            <a:pPr algn="just"/>
            <a:r>
              <a:rPr lang="tr-TR" dirty="0" smtClean="0">
                <a:solidFill>
                  <a:schemeClr val="bg1"/>
                </a:solidFill>
              </a:rPr>
              <a:t>NOT: </a:t>
            </a:r>
          </a:p>
          <a:p>
            <a:pPr marL="171450" indent="-171450" algn="just">
              <a:buFont typeface="Arial" pitchFamily="34" charset="0"/>
              <a:buChar char="•"/>
            </a:pPr>
            <a:r>
              <a:rPr lang="tr-TR" dirty="0" smtClean="0">
                <a:solidFill>
                  <a:schemeClr val="bg1"/>
                </a:solidFill>
              </a:rPr>
              <a:t>Örgütsel Davranış Erciyes Üniversitesinde BAHAR döneminde olduğu için normalde bahar döneminin protokolünde yer almalıdır. Ancak burada karşılığın sağlanması açısından GÜZ dönemi protokolünde gösterilmiştir.</a:t>
            </a:r>
          </a:p>
          <a:p>
            <a:pPr marL="171450" indent="-171450" algn="just">
              <a:buFont typeface="Arial" pitchFamily="34" charset="0"/>
              <a:buChar char="•"/>
            </a:pPr>
            <a:r>
              <a:rPr lang="tr-TR" dirty="0" smtClean="0">
                <a:solidFill>
                  <a:schemeClr val="bg1"/>
                </a:solidFill>
              </a:rPr>
              <a:t>PAZARLAMA PLANLAMASI dersinin tam karşılığı bulunmadığı için bölüm koordinatörünün uygun gördüğü başka bir pazarlama dersi seçilmeli ya da bu ders alttan almak üzere protokolden çıkarılarak, onun yerine üstten zorunlu başka bir ders seçilmelidir.</a:t>
            </a:r>
            <a:endParaRPr lang="tr-TR"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a:p>
        </p:txBody>
      </p:sp>
      <p:sp>
        <p:nvSpPr>
          <p:cNvPr id="3" name="2 Başlık"/>
          <p:cNvSpPr>
            <a:spLocks noGrp="1"/>
          </p:cNvSpPr>
          <p:nvPr>
            <p:ph type="title"/>
          </p:nvPr>
        </p:nvSpPr>
        <p:spPr>
          <a:xfrm>
            <a:off x="457200" y="152400"/>
            <a:ext cx="8229600" cy="847708"/>
          </a:xfrm>
        </p:spPr>
        <p:txBody>
          <a:bodyPr/>
          <a:lstStyle/>
          <a:p>
            <a:r>
              <a:rPr lang="tr-TR" smtClean="0">
                <a:solidFill>
                  <a:schemeClr val="bg1"/>
                </a:solidFill>
              </a:rPr>
              <a:t>    ÖRNEK </a:t>
            </a:r>
            <a:r>
              <a:rPr lang="tr-TR" dirty="0" smtClean="0">
                <a:solidFill>
                  <a:schemeClr val="bg1"/>
                </a:solidFill>
              </a:rPr>
              <a:t>:</a:t>
            </a:r>
            <a:endParaRPr lang="tr-TR" dirty="0">
              <a:solidFill>
                <a:schemeClr val="bg1"/>
              </a:solidFill>
            </a:endParaRPr>
          </a:p>
        </p:txBody>
      </p:sp>
      <p:pic>
        <p:nvPicPr>
          <p:cNvPr id="4" name="Picture 2"/>
          <p:cNvPicPr>
            <a:picLocks noChangeAspect="1" noChangeArrowheads="1"/>
          </p:cNvPicPr>
          <p:nvPr/>
        </p:nvPicPr>
        <p:blipFill>
          <a:blip r:embed="rId2" cstate="print"/>
          <a:srcRect l="13086" t="30729" r="25390" b="19271"/>
          <a:stretch>
            <a:fillRect/>
          </a:stretch>
        </p:blipFill>
        <p:spPr bwMode="auto">
          <a:xfrm>
            <a:off x="1000100" y="1214422"/>
            <a:ext cx="7188449"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cstate="print"/>
          <a:srcRect l="17480" t="22917" r="50000" b="6770"/>
          <a:stretch>
            <a:fillRect/>
          </a:stretch>
        </p:blipFill>
        <p:spPr bwMode="auto">
          <a:xfrm>
            <a:off x="1000100" y="142852"/>
            <a:ext cx="7215238" cy="63830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a:p>
        </p:txBody>
      </p:sp>
      <p:sp>
        <p:nvSpPr>
          <p:cNvPr id="3" name="2 Başlık"/>
          <p:cNvSpPr>
            <a:spLocks noGrp="1"/>
          </p:cNvSpPr>
          <p:nvPr>
            <p:ph type="title"/>
          </p:nvPr>
        </p:nvSpPr>
        <p:spPr/>
        <p:txBody>
          <a:bodyPr/>
          <a:lstStyle/>
          <a:p>
            <a:endParaRPr lang="tr-TR"/>
          </a:p>
        </p:txBody>
      </p:sp>
      <p:pic>
        <p:nvPicPr>
          <p:cNvPr id="5122" name="Picture 2"/>
          <p:cNvPicPr>
            <a:picLocks noChangeAspect="1" noChangeArrowheads="1"/>
          </p:cNvPicPr>
          <p:nvPr/>
        </p:nvPicPr>
        <p:blipFill>
          <a:blip r:embed="rId2" cstate="print"/>
          <a:srcRect l="17812" t="20833" r="50782" b="8334"/>
          <a:stretch>
            <a:fillRect/>
          </a:stretch>
        </p:blipFill>
        <p:spPr bwMode="auto">
          <a:xfrm>
            <a:off x="1428728" y="214290"/>
            <a:ext cx="6357982"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785794"/>
            <a:ext cx="7543824" cy="4757757"/>
          </a:xfrm>
        </p:spPr>
        <p:txBody>
          <a:bodyPr>
            <a:normAutofit fontScale="62500" lnSpcReduction="20000"/>
          </a:bodyPr>
          <a:lstStyle/>
          <a:p>
            <a:pPr>
              <a:buNone/>
            </a:pPr>
            <a:r>
              <a:rPr lang="tr-TR" sz="2900" dirty="0" smtClean="0">
                <a:solidFill>
                  <a:schemeClr val="bg1"/>
                </a:solidFill>
                <a:latin typeface="Times New Roman" pitchFamily="18" charset="0"/>
                <a:cs typeface="Times New Roman" pitchFamily="18" charset="0"/>
              </a:rPr>
              <a:t>     </a:t>
            </a:r>
          </a:p>
          <a:p>
            <a:pPr algn="just">
              <a:buNone/>
            </a:pPr>
            <a:r>
              <a:rPr lang="tr-TR" sz="2900" dirty="0" smtClean="0">
                <a:solidFill>
                  <a:schemeClr val="bg1"/>
                </a:solidFill>
                <a:latin typeface="Times New Roman" pitchFamily="18" charset="0"/>
                <a:cs typeface="Times New Roman" pitchFamily="18" charset="0"/>
              </a:rPr>
              <a:t>1-Fotoğraflı Öğrenci Başvuru Formu(2  Adet-Bölüm Koordinatörünüz veya Bölüm Başkanınız tarafından imzalı)</a:t>
            </a:r>
          </a:p>
          <a:p>
            <a:pPr algn="just">
              <a:buNone/>
            </a:pPr>
            <a:r>
              <a:rPr lang="tr-TR" sz="2900" dirty="0" smtClean="0">
                <a:solidFill>
                  <a:schemeClr val="bg1"/>
                </a:solidFill>
                <a:latin typeface="Times New Roman" pitchFamily="18" charset="0"/>
                <a:cs typeface="Times New Roman" pitchFamily="18" charset="0"/>
              </a:rPr>
              <a:t>2-Öğrenim Protokolü(3  Adet Güz+3  Adet Bahar-Bölüm Koordinatörünüz veya Bölüm Başkanınız tarafından imzalı)</a:t>
            </a:r>
          </a:p>
          <a:p>
            <a:pPr algn="just">
              <a:buNone/>
            </a:pPr>
            <a:r>
              <a:rPr lang="tr-TR" sz="2900" smtClean="0">
                <a:solidFill>
                  <a:schemeClr val="bg1"/>
                </a:solidFill>
                <a:latin typeface="Times New Roman" pitchFamily="18" charset="0"/>
                <a:cs typeface="Times New Roman" pitchFamily="18" charset="0"/>
              </a:rPr>
              <a:t>3-Öğrenci </a:t>
            </a:r>
            <a:r>
              <a:rPr lang="tr-TR" sz="2900" dirty="0" smtClean="0">
                <a:solidFill>
                  <a:schemeClr val="bg1"/>
                </a:solidFill>
                <a:latin typeface="Times New Roman" pitchFamily="18" charset="0"/>
                <a:cs typeface="Times New Roman" pitchFamily="18" charset="0"/>
              </a:rPr>
              <a:t>Bilgi Formu(2  Adet)</a:t>
            </a:r>
          </a:p>
          <a:p>
            <a:pPr algn="just">
              <a:buNone/>
            </a:pPr>
            <a:r>
              <a:rPr lang="tr-TR" sz="2900" dirty="0" smtClean="0">
                <a:solidFill>
                  <a:schemeClr val="bg1"/>
                </a:solidFill>
                <a:latin typeface="Times New Roman" pitchFamily="18" charset="0"/>
                <a:cs typeface="Times New Roman" pitchFamily="18" charset="0"/>
              </a:rPr>
              <a:t>4-Öğrenci Yükümlülük Sözleşmesi(3 Adet)</a:t>
            </a:r>
          </a:p>
          <a:p>
            <a:pPr algn="just">
              <a:buNone/>
            </a:pPr>
            <a:r>
              <a:rPr lang="tr-TR" sz="2900" dirty="0" smtClean="0">
                <a:solidFill>
                  <a:schemeClr val="bg1"/>
                </a:solidFill>
                <a:latin typeface="Times New Roman" pitchFamily="18" charset="0"/>
                <a:cs typeface="Times New Roman" pitchFamily="18" charset="0"/>
              </a:rPr>
              <a:t>5-Banka Hesap Defterinin Fotokopisi (3 Adet)</a:t>
            </a:r>
          </a:p>
          <a:p>
            <a:pPr algn="just">
              <a:buNone/>
            </a:pPr>
            <a:r>
              <a:rPr lang="tr-TR" sz="2900" dirty="0" smtClean="0">
                <a:solidFill>
                  <a:schemeClr val="bg1"/>
                </a:solidFill>
                <a:latin typeface="Times New Roman" pitchFamily="18" charset="0"/>
                <a:cs typeface="Times New Roman" pitchFamily="18" charset="0"/>
              </a:rPr>
              <a:t>6-Nüfus Cüzdanı Fotokopisi (2 Adet)</a:t>
            </a:r>
          </a:p>
          <a:p>
            <a:pPr algn="just">
              <a:buNone/>
            </a:pPr>
            <a:r>
              <a:rPr lang="tr-TR" sz="2900" dirty="0" smtClean="0">
                <a:solidFill>
                  <a:schemeClr val="bg1"/>
                </a:solidFill>
                <a:latin typeface="Times New Roman" pitchFamily="18" charset="0"/>
                <a:cs typeface="Times New Roman" pitchFamily="18" charset="0"/>
              </a:rPr>
              <a:t>7-Sosyal Güvenlik Kurumu(SGK)’dan alınmak üzere imzalı ve mühürlü</a:t>
            </a:r>
          </a:p>
          <a:p>
            <a:pPr algn="just">
              <a:buNone/>
            </a:pPr>
            <a:r>
              <a:rPr lang="tr-TR" sz="2900" dirty="0" smtClean="0">
                <a:solidFill>
                  <a:schemeClr val="bg1"/>
                </a:solidFill>
                <a:latin typeface="Times New Roman" pitchFamily="18" charset="0"/>
                <a:cs typeface="Times New Roman" pitchFamily="18" charset="0"/>
              </a:rPr>
              <a:t>   çalışıp/çalışmadığınızı gösteren belge</a:t>
            </a:r>
          </a:p>
          <a:p>
            <a:pPr algn="just">
              <a:buNone/>
            </a:pPr>
            <a:r>
              <a:rPr lang="tr-TR" sz="2900" dirty="0" smtClean="0">
                <a:solidFill>
                  <a:schemeClr val="bg1"/>
                </a:solidFill>
                <a:latin typeface="Times New Roman" pitchFamily="18" charset="0"/>
                <a:cs typeface="Times New Roman" pitchFamily="18" charset="0"/>
              </a:rPr>
              <a:t>8-Öğrenci Belgesi (2016-2017 Akademik yılında kabul alınan Üniversitede kayıt yaptırdığınızda göndermeniz      gerekmektedir.)</a:t>
            </a:r>
          </a:p>
          <a:p>
            <a:pPr algn="just">
              <a:buNone/>
            </a:pPr>
            <a:endParaRPr lang="tr-TR" dirty="0" smtClean="0">
              <a:latin typeface="Times New Roman" pitchFamily="18" charset="0"/>
              <a:cs typeface="Times New Roman" pitchFamily="18" charset="0"/>
            </a:endParaRPr>
          </a:p>
          <a:p>
            <a:pPr algn="just">
              <a:buNone/>
            </a:pPr>
            <a:r>
              <a:rPr lang="tr-TR" b="1" dirty="0" smtClean="0">
                <a:solidFill>
                  <a:schemeClr val="bg1"/>
                </a:solidFill>
                <a:latin typeface="Times New Roman" pitchFamily="18" charset="0"/>
                <a:cs typeface="Times New Roman" pitchFamily="18" charset="0"/>
              </a:rPr>
              <a:t>****Tüm belgeleri </a:t>
            </a:r>
            <a:r>
              <a:rPr lang="tr-TR" b="1" dirty="0" smtClean="0">
                <a:solidFill>
                  <a:schemeClr val="bg1"/>
                </a:solidFill>
                <a:latin typeface="Times New Roman" pitchFamily="18" charset="0"/>
                <a:cs typeface="Times New Roman" pitchFamily="18" charset="0"/>
                <a:hlinkClick r:id="rId2"/>
              </a:rPr>
              <a:t>www.</a:t>
            </a:r>
            <a:r>
              <a:rPr lang="tr-TR" b="1" dirty="0" err="1" smtClean="0">
                <a:solidFill>
                  <a:schemeClr val="bg1"/>
                </a:solidFill>
                <a:latin typeface="Times New Roman" pitchFamily="18" charset="0"/>
                <a:cs typeface="Times New Roman" pitchFamily="18" charset="0"/>
                <a:hlinkClick r:id="rId2"/>
              </a:rPr>
              <a:t>farabi</a:t>
            </a:r>
            <a:r>
              <a:rPr lang="tr-TR" b="1" dirty="0" smtClean="0">
                <a:solidFill>
                  <a:schemeClr val="bg1"/>
                </a:solidFill>
                <a:latin typeface="Times New Roman" pitchFamily="18" charset="0"/>
                <a:cs typeface="Times New Roman" pitchFamily="18" charset="0"/>
                <a:hlinkClick r:id="rId2"/>
              </a:rPr>
              <a:t>.</a:t>
            </a:r>
            <a:r>
              <a:rPr lang="tr-TR" b="1" dirty="0" err="1" smtClean="0">
                <a:solidFill>
                  <a:schemeClr val="bg1"/>
                </a:solidFill>
                <a:latin typeface="Times New Roman" pitchFamily="18" charset="0"/>
                <a:cs typeface="Times New Roman" pitchFamily="18" charset="0"/>
                <a:hlinkClick r:id="rId2"/>
              </a:rPr>
              <a:t>hitit</a:t>
            </a:r>
            <a:r>
              <a:rPr lang="tr-TR" b="1" dirty="0" smtClean="0">
                <a:solidFill>
                  <a:schemeClr val="bg1"/>
                </a:solidFill>
                <a:latin typeface="Times New Roman" pitchFamily="18" charset="0"/>
                <a:cs typeface="Times New Roman" pitchFamily="18" charset="0"/>
                <a:hlinkClick r:id="rId2"/>
              </a:rPr>
              <a:t>.edu.tr</a:t>
            </a:r>
            <a:r>
              <a:rPr lang="tr-TR" b="1" dirty="0" smtClean="0">
                <a:solidFill>
                  <a:schemeClr val="bg1"/>
                </a:solidFill>
                <a:latin typeface="Times New Roman" pitchFamily="18" charset="0"/>
                <a:cs typeface="Times New Roman" pitchFamily="18" charset="0"/>
              </a:rPr>
              <a:t> adresinden BELGELER   kısmından indirebilirsiniz.</a:t>
            </a:r>
          </a:p>
          <a:p>
            <a:pPr algn="just">
              <a:buNone/>
            </a:pPr>
            <a:r>
              <a:rPr lang="tr-TR" b="1" dirty="0" smtClean="0">
                <a:solidFill>
                  <a:schemeClr val="bg1"/>
                </a:solidFill>
                <a:latin typeface="Times New Roman" pitchFamily="18" charset="0"/>
                <a:cs typeface="Times New Roman" pitchFamily="18" charset="0"/>
              </a:rPr>
              <a:t>****Tüm belgelerin BİLGİSAYAR ortamında doldurulması zorunludur.</a:t>
            </a:r>
          </a:p>
          <a:p>
            <a:pPr algn="just">
              <a:buNone/>
            </a:pPr>
            <a:endParaRPr lang="tr-TR" b="1" dirty="0" smtClean="0"/>
          </a:p>
          <a:p>
            <a:pPr algn="just">
              <a:buNone/>
            </a:pPr>
            <a:endParaRPr lang="tr-TR" b="1" dirty="0" smtClean="0"/>
          </a:p>
          <a:p>
            <a:pPr algn="just">
              <a:buNone/>
            </a:pPr>
            <a:endParaRPr lang="tr-TR" b="1" dirty="0" smtClean="0"/>
          </a:p>
          <a:p>
            <a:pPr algn="just">
              <a:buNone/>
            </a:pPr>
            <a:endParaRPr lang="tr-TR" b="1" dirty="0" smtClean="0"/>
          </a:p>
          <a:p>
            <a:pPr algn="just">
              <a:buNone/>
            </a:pPr>
            <a:endParaRPr lang="tr-TR" b="1" dirty="0" smtClean="0"/>
          </a:p>
        </p:txBody>
      </p:sp>
      <p:sp>
        <p:nvSpPr>
          <p:cNvPr id="2" name="1 Başlık"/>
          <p:cNvSpPr>
            <a:spLocks noGrp="1"/>
          </p:cNvSpPr>
          <p:nvPr>
            <p:ph type="title"/>
          </p:nvPr>
        </p:nvSpPr>
        <p:spPr>
          <a:xfrm>
            <a:off x="428596" y="285728"/>
            <a:ext cx="8229600" cy="1000132"/>
          </a:xfrm>
        </p:spPr>
        <p:txBody>
          <a:bodyPr>
            <a:noAutofit/>
          </a:bodyPr>
          <a:lstStyle/>
          <a:p>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3600" dirty="0" smtClean="0">
                <a:solidFill>
                  <a:schemeClr val="bg1"/>
                </a:solidFill>
              </a:rPr>
              <a:t/>
            </a:r>
            <a:br>
              <a:rPr lang="tr-TR" sz="3600" dirty="0" smtClean="0">
                <a:solidFill>
                  <a:schemeClr val="bg1"/>
                </a:solidFill>
              </a:rPr>
            </a:br>
            <a:r>
              <a:rPr lang="tr-TR" sz="2800" dirty="0" smtClean="0">
                <a:solidFill>
                  <a:schemeClr val="bg1"/>
                </a:solidFill>
              </a:rPr>
              <a:t>ÖĞRENCİNİN HAZIRLAMASI GEREKEN EVRAKLAR </a:t>
            </a:r>
            <a:r>
              <a:rPr lang="tr-TR" sz="3600" dirty="0" smtClean="0">
                <a:solidFill>
                  <a:schemeClr val="bg1"/>
                </a:solidFill>
              </a:rPr>
              <a:t/>
            </a:r>
            <a:br>
              <a:rPr lang="tr-TR" sz="3600" dirty="0" smtClean="0">
                <a:solidFill>
                  <a:schemeClr val="bg1"/>
                </a:solidFill>
              </a:rPr>
            </a:br>
            <a:endParaRPr lang="tr-TR" sz="36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5" name="Picture 2"/>
          <p:cNvPicPr>
            <a:picLocks noGrp="1" noChangeAspect="1" noChangeArrowheads="1"/>
          </p:cNvPicPr>
          <p:nvPr>
            <p:ph idx="1"/>
          </p:nvPr>
        </p:nvPicPr>
        <p:blipFill>
          <a:blip r:embed="rId2" cstate="print"/>
          <a:srcRect l="18359" t="21471" r="50000" b="6770"/>
          <a:stretch>
            <a:fillRect/>
          </a:stretch>
        </p:blipFill>
        <p:spPr bwMode="auto">
          <a:xfrm>
            <a:off x="1428728" y="357166"/>
            <a:ext cx="6715172"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a:p>
        </p:txBody>
      </p:sp>
      <p:sp>
        <p:nvSpPr>
          <p:cNvPr id="3" name="2 Başlık"/>
          <p:cNvSpPr>
            <a:spLocks noGrp="1"/>
          </p:cNvSpPr>
          <p:nvPr>
            <p:ph type="title"/>
          </p:nvPr>
        </p:nvSpPr>
        <p:spPr/>
        <p:txBody>
          <a:bodyPr/>
          <a:lstStyle/>
          <a:p>
            <a:endParaRPr lang="tr-TR"/>
          </a:p>
        </p:txBody>
      </p:sp>
      <p:pic>
        <p:nvPicPr>
          <p:cNvPr id="4" name="Picture 2"/>
          <p:cNvPicPr>
            <a:picLocks noChangeAspect="1" noChangeArrowheads="1"/>
          </p:cNvPicPr>
          <p:nvPr/>
        </p:nvPicPr>
        <p:blipFill>
          <a:blip r:embed="rId2" cstate="print"/>
          <a:srcRect/>
          <a:stretch>
            <a:fillRect/>
          </a:stretch>
        </p:blipFill>
        <p:spPr bwMode="auto">
          <a:xfrm>
            <a:off x="500034" y="285728"/>
            <a:ext cx="8219256" cy="56252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85000" lnSpcReduction="20000"/>
          </a:bodyPr>
          <a:lstStyle/>
          <a:p>
            <a:pPr algn="just"/>
            <a:r>
              <a:rPr lang="tr-TR" dirty="0" smtClean="0">
                <a:solidFill>
                  <a:schemeClr val="bg1"/>
                </a:solidFill>
                <a:latin typeface="Times New Roman" pitchFamily="18" charset="0"/>
                <a:cs typeface="Times New Roman" pitchFamily="18" charset="0"/>
              </a:rPr>
              <a:t>Burslarımız,Öğrenci bursunun 1,5 katıdır.(2016-2017 Eğitim Öğretim Yılı için </a:t>
            </a:r>
            <a:r>
              <a:rPr lang="tr-TR" dirty="0" err="1" smtClean="0">
                <a:solidFill>
                  <a:schemeClr val="bg1"/>
                </a:solidFill>
                <a:latin typeface="Times New Roman" pitchFamily="18" charset="0"/>
                <a:cs typeface="Times New Roman" pitchFamily="18" charset="0"/>
              </a:rPr>
              <a:t>Farabi</a:t>
            </a:r>
            <a:r>
              <a:rPr lang="tr-TR" dirty="0" smtClean="0">
                <a:solidFill>
                  <a:schemeClr val="bg1"/>
                </a:solidFill>
                <a:latin typeface="Times New Roman" pitchFamily="18" charset="0"/>
                <a:cs typeface="Times New Roman" pitchFamily="18" charset="0"/>
              </a:rPr>
              <a:t> Değişim Programı kapsamında öğrencilere ödenecek aylık burs miktarının </a:t>
            </a:r>
            <a:r>
              <a:rPr lang="tr-TR" b="1" dirty="0" smtClean="0">
                <a:solidFill>
                  <a:schemeClr val="bg1"/>
                </a:solidFill>
                <a:latin typeface="Times New Roman" pitchFamily="18" charset="0"/>
                <a:cs typeface="Times New Roman" pitchFamily="18" charset="0"/>
              </a:rPr>
              <a:t>400.-TL</a:t>
            </a:r>
            <a:r>
              <a:rPr lang="tr-TR" dirty="0" smtClean="0">
                <a:solidFill>
                  <a:schemeClr val="bg1"/>
                </a:solidFill>
                <a:latin typeface="Times New Roman" pitchFamily="18" charset="0"/>
                <a:cs typeface="Times New Roman" pitchFamily="18" charset="0"/>
              </a:rPr>
              <a:t> olarak belirlenmiştir.)</a:t>
            </a:r>
          </a:p>
          <a:p>
            <a:pPr algn="just"/>
            <a:endParaRPr lang="tr-TR" dirty="0" smtClean="0">
              <a:solidFill>
                <a:schemeClr val="bg1"/>
              </a:solidFill>
              <a:latin typeface="Times New Roman" pitchFamily="18" charset="0"/>
              <a:cs typeface="Times New Roman" pitchFamily="18" charset="0"/>
            </a:endParaRPr>
          </a:p>
          <a:p>
            <a:pPr algn="just"/>
            <a:r>
              <a:rPr lang="tr-TR" dirty="0" smtClean="0">
                <a:solidFill>
                  <a:schemeClr val="bg1"/>
                </a:solidFill>
                <a:latin typeface="Times New Roman" pitchFamily="18" charset="0"/>
                <a:cs typeface="Times New Roman" pitchFamily="18" charset="0"/>
              </a:rPr>
              <a:t>Bursun  %70’i aylık olarak peşin olarak ödenir.(Aylık 280 TL-4 ay boyunca ödeme yapılacaktır. )</a:t>
            </a:r>
          </a:p>
          <a:p>
            <a:pPr algn="just"/>
            <a:endParaRPr lang="tr-TR" dirty="0" smtClean="0">
              <a:solidFill>
                <a:schemeClr val="bg1"/>
              </a:solidFill>
              <a:latin typeface="Times New Roman" pitchFamily="18" charset="0"/>
              <a:cs typeface="Times New Roman" pitchFamily="18" charset="0"/>
            </a:endParaRPr>
          </a:p>
          <a:p>
            <a:pPr algn="just"/>
            <a:r>
              <a:rPr lang="tr-TR" dirty="0" smtClean="0">
                <a:solidFill>
                  <a:schemeClr val="bg1"/>
                </a:solidFill>
                <a:latin typeface="Times New Roman" pitchFamily="18" charset="0"/>
                <a:cs typeface="Times New Roman" pitchFamily="18" charset="0"/>
              </a:rPr>
              <a:t>Kalan %30 tutar (480 TL) dönem tamamlandıktan sonra başarı durumunuza göre ödenir. </a:t>
            </a:r>
          </a:p>
          <a:p>
            <a:pPr algn="just"/>
            <a:endParaRPr lang="tr-TR" dirty="0" smtClean="0">
              <a:solidFill>
                <a:schemeClr val="bg1"/>
              </a:solidFill>
              <a:latin typeface="Times New Roman" pitchFamily="18" charset="0"/>
              <a:cs typeface="Times New Roman" pitchFamily="18" charset="0"/>
            </a:endParaRPr>
          </a:p>
          <a:p>
            <a:pPr algn="just"/>
            <a:r>
              <a:rPr lang="tr-TR" dirty="0" smtClean="0">
                <a:solidFill>
                  <a:schemeClr val="bg1"/>
                </a:solidFill>
                <a:latin typeface="Times New Roman" pitchFamily="18" charset="0"/>
                <a:cs typeface="Times New Roman" pitchFamily="18" charset="0"/>
              </a:rPr>
              <a:t>Ödemeler takip eden ayın 15’ine kadar gerçekleştirilir.</a:t>
            </a:r>
          </a:p>
          <a:p>
            <a:pPr algn="just"/>
            <a:endParaRPr lang="tr-TR" dirty="0" smtClean="0">
              <a:solidFill>
                <a:schemeClr val="bg1"/>
              </a:solidFill>
              <a:latin typeface="Times New Roman" pitchFamily="18" charset="0"/>
              <a:cs typeface="Times New Roman" pitchFamily="18" charset="0"/>
            </a:endParaRPr>
          </a:p>
          <a:p>
            <a:pPr algn="just"/>
            <a:r>
              <a:rPr lang="tr-TR" dirty="0" smtClean="0">
                <a:solidFill>
                  <a:schemeClr val="bg1"/>
                </a:solidFill>
                <a:latin typeface="Times New Roman" pitchFamily="18" charset="0"/>
                <a:cs typeface="Times New Roman" pitchFamily="18" charset="0"/>
              </a:rPr>
              <a:t>İlk aylarda vazgeçme ve geri dönme olaylarından dolayı eylül ve ekim aylarının bursu, kasım ayının başında toplu olarak yatırılır.</a:t>
            </a:r>
          </a:p>
          <a:p>
            <a:endParaRPr lang="tr-TR" dirty="0">
              <a:latin typeface="Times New Roman" pitchFamily="18" charset="0"/>
              <a:cs typeface="Times New Roman" pitchFamily="18" charset="0"/>
            </a:endParaRPr>
          </a:p>
        </p:txBody>
      </p:sp>
      <p:sp>
        <p:nvSpPr>
          <p:cNvPr id="3" name="2 Başlık"/>
          <p:cNvSpPr>
            <a:spLocks noGrp="1"/>
          </p:cNvSpPr>
          <p:nvPr>
            <p:ph type="title"/>
          </p:nvPr>
        </p:nvSpPr>
        <p:spPr/>
        <p:txBody>
          <a:bodyPr/>
          <a:lstStyle/>
          <a:p>
            <a:r>
              <a:rPr lang="tr-TR" dirty="0" smtClean="0">
                <a:solidFill>
                  <a:schemeClr val="bg1"/>
                </a:solidFill>
              </a:rPr>
              <a:t>BURS ÖDEMELERİ</a:t>
            </a:r>
            <a:endParaRPr lang="tr-TR"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lvl="1" algn="just"/>
            <a:r>
              <a:rPr lang="tr-TR" dirty="0" smtClean="0">
                <a:solidFill>
                  <a:schemeClr val="bg1"/>
                </a:solidFill>
              </a:rPr>
              <a:t>Kayıt işlemleriniz Hitit Üniversitesi’nde yapılacaktır. Ancak, danışmanınız üzerinize ders ataması yapmadan veya bir ders seçilerek kaydınızı onaylayacaktır.</a:t>
            </a:r>
          </a:p>
          <a:p>
            <a:pPr lvl="1" algn="just"/>
            <a:r>
              <a:rPr lang="tr-TR" dirty="0" smtClean="0">
                <a:solidFill>
                  <a:schemeClr val="bg1"/>
                </a:solidFill>
              </a:rPr>
              <a:t>Bu işlem gerektiğinde </a:t>
            </a:r>
            <a:r>
              <a:rPr lang="tr-TR" dirty="0" err="1" smtClean="0">
                <a:solidFill>
                  <a:schemeClr val="bg1"/>
                </a:solidFill>
              </a:rPr>
              <a:t>re’sen</a:t>
            </a:r>
            <a:r>
              <a:rPr lang="tr-TR" dirty="0" smtClean="0">
                <a:solidFill>
                  <a:schemeClr val="bg1"/>
                </a:solidFill>
              </a:rPr>
              <a:t> Öğrenci İşleri Daire Başkanlığı tarafından da yapılabilir.</a:t>
            </a:r>
          </a:p>
          <a:p>
            <a:pPr lvl="1" algn="just"/>
            <a:r>
              <a:rPr lang="tr-TR" dirty="0" smtClean="0">
                <a:solidFill>
                  <a:schemeClr val="bg1"/>
                </a:solidFill>
              </a:rPr>
              <a:t>Gittiğiniz üniversitede öncelikle </a:t>
            </a:r>
            <a:r>
              <a:rPr lang="tr-TR" dirty="0" err="1" smtClean="0">
                <a:solidFill>
                  <a:schemeClr val="bg1"/>
                </a:solidFill>
              </a:rPr>
              <a:t>Farabi</a:t>
            </a:r>
            <a:r>
              <a:rPr lang="tr-TR" dirty="0" smtClean="0">
                <a:solidFill>
                  <a:schemeClr val="bg1"/>
                </a:solidFill>
              </a:rPr>
              <a:t> Koordinatörlüğüne gitmeniz ve işlemlerinizi ofis aracılığıyla yapmanız önem taşımaktadır. </a:t>
            </a:r>
          </a:p>
          <a:p>
            <a:endParaRPr lang="tr-TR" dirty="0"/>
          </a:p>
        </p:txBody>
      </p:sp>
      <p:sp>
        <p:nvSpPr>
          <p:cNvPr id="3" name="2 Başlık"/>
          <p:cNvSpPr>
            <a:spLocks noGrp="1"/>
          </p:cNvSpPr>
          <p:nvPr>
            <p:ph type="title"/>
          </p:nvPr>
        </p:nvSpPr>
        <p:spPr/>
        <p:txBody>
          <a:bodyPr>
            <a:normAutofit fontScale="90000"/>
          </a:bodyPr>
          <a:lstStyle/>
          <a:p>
            <a:r>
              <a:rPr lang="tr-TR" dirty="0" smtClean="0">
                <a:solidFill>
                  <a:schemeClr val="bg1"/>
                </a:solidFill>
              </a:rPr>
              <a:t>     KAYITLARIMIZI</a:t>
            </a:r>
            <a:r>
              <a:rPr lang="tr-TR" dirty="0" smtClean="0"/>
              <a:t> </a:t>
            </a:r>
            <a:r>
              <a:rPr lang="tr-TR" dirty="0" smtClean="0">
                <a:solidFill>
                  <a:schemeClr val="bg1"/>
                </a:solidFill>
              </a:rPr>
              <a:t>NASIL YAPACAĞIZ?</a:t>
            </a:r>
            <a:endParaRPr lang="tr-TR"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solidFill>
                  <a:schemeClr val="bg1"/>
                </a:solidFill>
              </a:rPr>
              <a:t>Çorum’da </a:t>
            </a:r>
            <a:r>
              <a:rPr lang="tr-TR" dirty="0" err="1" smtClean="0">
                <a:solidFill>
                  <a:schemeClr val="bg1"/>
                </a:solidFill>
              </a:rPr>
              <a:t>KYK’da</a:t>
            </a:r>
            <a:r>
              <a:rPr lang="tr-TR" dirty="0" smtClean="0">
                <a:solidFill>
                  <a:schemeClr val="bg1"/>
                </a:solidFill>
              </a:rPr>
              <a:t> kalıyorsanız, gittiğiniz üniversitede de </a:t>
            </a:r>
            <a:r>
              <a:rPr lang="tr-TR" dirty="0" err="1" smtClean="0">
                <a:solidFill>
                  <a:schemeClr val="bg1"/>
                </a:solidFill>
              </a:rPr>
              <a:t>KYK’da</a:t>
            </a:r>
            <a:r>
              <a:rPr lang="tr-TR" dirty="0" smtClean="0">
                <a:solidFill>
                  <a:schemeClr val="bg1"/>
                </a:solidFill>
              </a:rPr>
              <a:t> kalma hakkınız olacaktır.</a:t>
            </a:r>
          </a:p>
          <a:p>
            <a:r>
              <a:rPr lang="tr-TR" dirty="0" smtClean="0">
                <a:solidFill>
                  <a:schemeClr val="bg1"/>
                </a:solidFill>
              </a:rPr>
              <a:t>Ancak bunun için nakil belgesine ihtiyacınız var. Bu belgenin hazırlanması için </a:t>
            </a:r>
            <a:r>
              <a:rPr lang="tr-TR" dirty="0" err="1" smtClean="0">
                <a:solidFill>
                  <a:schemeClr val="bg1"/>
                </a:solidFill>
              </a:rPr>
              <a:t>Farabi</a:t>
            </a:r>
            <a:r>
              <a:rPr lang="tr-TR" dirty="0" smtClean="0">
                <a:solidFill>
                  <a:schemeClr val="bg1"/>
                </a:solidFill>
              </a:rPr>
              <a:t> Koordinatörlüğü ofisimize adınızı yazdırmanız gerekmektedir.</a:t>
            </a:r>
          </a:p>
          <a:p>
            <a:r>
              <a:rPr lang="tr-TR" dirty="0" smtClean="0">
                <a:solidFill>
                  <a:schemeClr val="bg1"/>
                </a:solidFill>
              </a:rPr>
              <a:t>Bu belgenin düzenlenmesinden itibaren birkaç gün içerisinde yurtla ilişiğiniz kesilir. Bu nedenle mağdur olmamanız için bütünleme döneminin sonuna doğru belgenin hazırlanması lehinize olacaktır. </a:t>
            </a:r>
          </a:p>
          <a:p>
            <a:endParaRPr lang="tr-TR" dirty="0"/>
          </a:p>
        </p:txBody>
      </p:sp>
      <p:sp>
        <p:nvSpPr>
          <p:cNvPr id="3" name="2 Başlık"/>
          <p:cNvSpPr>
            <a:spLocks noGrp="1"/>
          </p:cNvSpPr>
          <p:nvPr>
            <p:ph type="title"/>
          </p:nvPr>
        </p:nvSpPr>
        <p:spPr>
          <a:xfrm>
            <a:off x="357158" y="714356"/>
            <a:ext cx="8229600" cy="857256"/>
          </a:xfrm>
        </p:spPr>
        <p:txBody>
          <a:bodyPr>
            <a:normAutofit fontScale="90000"/>
          </a:bodyPr>
          <a:lstStyle/>
          <a:p>
            <a:r>
              <a:rPr lang="tr-TR" sz="2400" b="1" dirty="0" smtClean="0">
                <a:solidFill>
                  <a:schemeClr val="bg1"/>
                </a:solidFill>
              </a:rPr>
              <a:t>BURADA KREDİ YURTLAR KURUDA KALIYORUM. GİTTİĞİM ÜNİVERSİTEDE HAKKIMI KAYBEDECEK MİYİM?</a:t>
            </a:r>
            <a:r>
              <a:rPr lang="tr-TR" sz="2400" dirty="0" smtClean="0">
                <a:solidFill>
                  <a:schemeClr val="bg1"/>
                </a:solidFill>
              </a:rPr>
              <a:t/>
            </a:r>
            <a:br>
              <a:rPr lang="tr-TR" sz="2400" dirty="0" smtClean="0">
                <a:solidFill>
                  <a:schemeClr val="bg1"/>
                </a:solidFill>
              </a:rPr>
            </a:br>
            <a:endParaRPr lang="tr-TR" sz="24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solidFill>
                  <a:schemeClr val="bg1"/>
                </a:solidFill>
              </a:rPr>
              <a:t>Öğrenim protokollerinin ve gerekli diğer belgelerin </a:t>
            </a:r>
            <a:r>
              <a:rPr lang="tr-TR" sz="4000" b="1" dirty="0" smtClean="0">
                <a:solidFill>
                  <a:schemeClr val="bg1"/>
                </a:solidFill>
                <a:latin typeface="Times New Roman" pitchFamily="18" charset="0"/>
                <a:cs typeface="Times New Roman" pitchFamily="18" charset="0"/>
              </a:rPr>
              <a:t>EN </a:t>
            </a:r>
            <a:r>
              <a:rPr lang="tr-TR" sz="4000" b="1" smtClean="0">
                <a:solidFill>
                  <a:schemeClr val="bg1"/>
                </a:solidFill>
                <a:latin typeface="Times New Roman" pitchFamily="18" charset="0"/>
                <a:cs typeface="Times New Roman" pitchFamily="18" charset="0"/>
              </a:rPr>
              <a:t>GEÇ </a:t>
            </a:r>
            <a:r>
              <a:rPr lang="tr-TR" sz="4000" b="1" smtClean="0">
                <a:solidFill>
                  <a:schemeClr val="bg1"/>
                </a:solidFill>
                <a:latin typeface="Times New Roman" pitchFamily="18" charset="0"/>
                <a:cs typeface="Times New Roman" pitchFamily="18" charset="0"/>
              </a:rPr>
              <a:t>11 </a:t>
            </a:r>
            <a:r>
              <a:rPr lang="tr-TR" sz="4000" b="1" dirty="0" smtClean="0">
                <a:solidFill>
                  <a:schemeClr val="bg1"/>
                </a:solidFill>
                <a:latin typeface="Times New Roman" pitchFamily="18" charset="0"/>
                <a:cs typeface="Times New Roman" pitchFamily="18" charset="0"/>
              </a:rPr>
              <a:t>Mayıs 2016 </a:t>
            </a:r>
            <a:r>
              <a:rPr lang="tr-TR" dirty="0" smtClean="0">
                <a:solidFill>
                  <a:schemeClr val="bg1"/>
                </a:solidFill>
              </a:rPr>
              <a:t>tarihine kadar koordinatörlüğümüze ulaştırılması gerekmektedir.</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dirty="0"/>
          </a:p>
        </p:txBody>
      </p:sp>
      <p:sp>
        <p:nvSpPr>
          <p:cNvPr id="4" name="3 İçerik Yer Tutucusu"/>
          <p:cNvSpPr>
            <a:spLocks noGrp="1"/>
          </p:cNvSpPr>
          <p:nvPr>
            <p:ph idx="1"/>
          </p:nvPr>
        </p:nvSpPr>
        <p:spPr>
          <a:xfrm>
            <a:off x="457200" y="3143248"/>
            <a:ext cx="8229600" cy="2952752"/>
          </a:xfrm>
        </p:spPr>
        <p:txBody>
          <a:bodyPr/>
          <a:lstStyle/>
          <a:p>
            <a:pPr algn="ctr">
              <a:buNone/>
            </a:pPr>
            <a:r>
              <a:rPr lang="tr-TR" sz="2800" dirty="0" smtClean="0">
                <a:solidFill>
                  <a:schemeClr val="bg1"/>
                </a:solidFill>
              </a:rPr>
              <a:t>FARABİ DEĞİŞİM PROGRAMINA</a:t>
            </a:r>
          </a:p>
          <a:p>
            <a:pPr algn="ctr">
              <a:buNone/>
            </a:pPr>
            <a:r>
              <a:rPr lang="tr-TR" sz="2800" dirty="0" smtClean="0">
                <a:solidFill>
                  <a:schemeClr val="bg1"/>
                </a:solidFill>
              </a:rPr>
              <a:t> GÖSTERDİĞİNİZ İLGİDEN DOLAYI</a:t>
            </a:r>
          </a:p>
          <a:p>
            <a:pPr algn="ctr">
              <a:buNone/>
            </a:pPr>
            <a:r>
              <a:rPr lang="tr-TR" sz="2800" dirty="0" smtClean="0">
                <a:solidFill>
                  <a:schemeClr val="bg1"/>
                </a:solidFill>
              </a:rPr>
              <a:t> TEŞEKKÜR EDERİZ.</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Grp="1" noChangeAspect="1" noChangeArrowheads="1"/>
          </p:cNvPicPr>
          <p:nvPr>
            <p:ph idx="1"/>
          </p:nvPr>
        </p:nvPicPr>
        <p:blipFill>
          <a:blip r:embed="rId2" cstate="print"/>
          <a:srcRect l="14297" t="22640" r="50000" b="12261"/>
          <a:stretch>
            <a:fillRect/>
          </a:stretch>
        </p:blipFill>
        <p:spPr bwMode="auto">
          <a:xfrm>
            <a:off x="642910" y="928670"/>
            <a:ext cx="7429552" cy="5421961"/>
          </a:xfrm>
          <a:prstGeom prst="rect">
            <a:avLst/>
          </a:prstGeom>
          <a:noFill/>
          <a:ln w="9525">
            <a:noFill/>
            <a:miter lim="800000"/>
            <a:headEnd/>
            <a:tailEnd/>
          </a:ln>
          <a:effectLst/>
        </p:spPr>
      </p:pic>
      <p:sp>
        <p:nvSpPr>
          <p:cNvPr id="2" name="1 Başlık"/>
          <p:cNvSpPr>
            <a:spLocks noGrp="1"/>
          </p:cNvSpPr>
          <p:nvPr>
            <p:ph type="title"/>
          </p:nvPr>
        </p:nvSpPr>
        <p:spPr>
          <a:xfrm>
            <a:off x="500034" y="0"/>
            <a:ext cx="8229600" cy="846158"/>
          </a:xfrm>
        </p:spPr>
        <p:txBody>
          <a:bodyPr>
            <a:normAutofit fontScale="90000"/>
          </a:bodyPr>
          <a:lstStyle/>
          <a:p>
            <a:pPr algn="ctr"/>
            <a:r>
              <a:rPr lang="tr-TR" dirty="0" smtClean="0"/>
              <a:t/>
            </a:r>
            <a:br>
              <a:rPr lang="tr-TR" dirty="0" smtClean="0"/>
            </a:br>
            <a:r>
              <a:rPr lang="tr-TR" sz="2700" dirty="0" smtClean="0"/>
              <a:t/>
            </a:r>
            <a:br>
              <a:rPr lang="tr-TR" sz="2700" dirty="0" smtClean="0"/>
            </a:br>
            <a:r>
              <a:rPr lang="tr-TR" sz="2700" dirty="0" smtClean="0">
                <a:solidFill>
                  <a:schemeClr val="bg1"/>
                </a:solidFill>
              </a:rPr>
              <a:t> ÖĞRENİM PROTOKOLÜ BELGESİ</a:t>
            </a:r>
            <a:br>
              <a:rPr lang="tr-TR" sz="2700" dirty="0" smtClean="0">
                <a:solidFill>
                  <a:schemeClr val="bg1"/>
                </a:solidFill>
              </a:rPr>
            </a:br>
            <a:r>
              <a:rPr lang="tr-TR" sz="2700" dirty="0" smtClean="0">
                <a:solidFill>
                  <a:schemeClr val="bg1"/>
                </a:solidFill>
              </a:rPr>
              <a:t>NEDİR VE NASIL HAZIRLANIR?</a:t>
            </a:r>
            <a:endParaRPr lang="tr-TR" sz="27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57298"/>
            <a:ext cx="8229600" cy="4768865"/>
          </a:xfrm>
        </p:spPr>
        <p:txBody>
          <a:bodyPr>
            <a:normAutofit fontScale="92500" lnSpcReduction="10000"/>
          </a:bodyPr>
          <a:lstStyle/>
          <a:p>
            <a:pPr algn="just"/>
            <a:r>
              <a:rPr lang="tr-TR" dirty="0" smtClean="0">
                <a:solidFill>
                  <a:schemeClr val="bg1"/>
                </a:solidFill>
                <a:latin typeface="Times New Roman" pitchFamily="18" charset="0"/>
                <a:cs typeface="Times New Roman" pitchFamily="18" charset="0"/>
              </a:rPr>
              <a:t>Kendi üniversitende almak durumunda olduğun dersleri SAYILACAK DERSLER olarak yazın.</a:t>
            </a:r>
          </a:p>
          <a:p>
            <a:pPr algn="just"/>
            <a:r>
              <a:rPr lang="tr-TR" dirty="0" smtClean="0">
                <a:solidFill>
                  <a:schemeClr val="bg1"/>
                </a:solidFill>
                <a:latin typeface="Times New Roman" pitchFamily="18" charset="0"/>
                <a:cs typeface="Times New Roman" pitchFamily="18" charset="0"/>
              </a:rPr>
              <a:t>Sayılacak derslerin karşılığını,gidilen üniversitenin programından belirle ve ALINACAK DERSLER olarak yazın.</a:t>
            </a:r>
          </a:p>
          <a:p>
            <a:pPr algn="just"/>
            <a:r>
              <a:rPr lang="tr-TR" dirty="0" smtClean="0">
                <a:solidFill>
                  <a:schemeClr val="bg1"/>
                </a:solidFill>
                <a:latin typeface="Times New Roman" pitchFamily="18" charset="0"/>
                <a:cs typeface="Times New Roman" pitchFamily="18" charset="0"/>
              </a:rPr>
              <a:t>FARABİ öğrencisi, farklı sınıflardan ve farklı bölümlerden ders alma hakkına sahiptir.</a:t>
            </a:r>
          </a:p>
          <a:p>
            <a:pPr algn="just"/>
            <a:r>
              <a:rPr lang="tr-TR" smtClean="0">
                <a:solidFill>
                  <a:schemeClr val="bg1"/>
                </a:solidFill>
                <a:latin typeface="Times New Roman" pitchFamily="18" charset="0"/>
                <a:cs typeface="Times New Roman" pitchFamily="18" charset="0"/>
              </a:rPr>
              <a:t>Zorunlu </a:t>
            </a:r>
            <a:r>
              <a:rPr lang="tr-TR" dirty="0" smtClean="0">
                <a:solidFill>
                  <a:schemeClr val="bg1"/>
                </a:solidFill>
                <a:latin typeface="Times New Roman" pitchFamily="18" charset="0"/>
                <a:cs typeface="Times New Roman" pitchFamily="18" charset="0"/>
              </a:rPr>
              <a:t>dersinizin karşılığını ararken, sadece okuduğunuz sınıfı değil tüm bölümlerin ve tüm sınıfların müfredatlarını gözden geçirin.</a:t>
            </a:r>
          </a:p>
          <a:p>
            <a:pPr algn="just"/>
            <a:r>
              <a:rPr lang="tr-TR" dirty="0" smtClean="0">
                <a:solidFill>
                  <a:schemeClr val="bg1"/>
                </a:solidFill>
                <a:latin typeface="Times New Roman" pitchFamily="18" charset="0"/>
                <a:cs typeface="Times New Roman" pitchFamily="18" charset="0"/>
              </a:rPr>
              <a:t>Örneğin iktisat 4. sınıfta GÜZ dönemimde okutulan ULUSLARARASI HUKUK dersinin karşılığı, ULUSLARARASI İLİŞKİLER bölümünün 3. SINIFININ BAHAR DÖNEMİNDE bulunabilir.</a:t>
            </a:r>
          </a:p>
          <a:p>
            <a:endParaRPr lang="tr-TR" dirty="0" smtClean="0"/>
          </a:p>
          <a:p>
            <a:endParaRPr lang="tr-TR" dirty="0" smtClean="0"/>
          </a:p>
          <a:p>
            <a:endParaRPr lang="tr-TR" dirty="0" smtClean="0"/>
          </a:p>
          <a:p>
            <a:endParaRPr lang="tr-TR" dirty="0"/>
          </a:p>
        </p:txBody>
      </p:sp>
      <p:sp>
        <p:nvSpPr>
          <p:cNvPr id="2" name="1 Başlık"/>
          <p:cNvSpPr>
            <a:spLocks noGrp="1"/>
          </p:cNvSpPr>
          <p:nvPr>
            <p:ph type="title"/>
          </p:nvPr>
        </p:nvSpPr>
        <p:spPr>
          <a:xfrm>
            <a:off x="457200" y="357166"/>
            <a:ext cx="9044022" cy="785818"/>
          </a:xfrm>
        </p:spPr>
        <p:txBody>
          <a:bodyPr>
            <a:noAutofit/>
          </a:bodyPr>
          <a:lstStyle/>
          <a:p>
            <a:r>
              <a:rPr lang="tr-TR" sz="2800" dirty="0" smtClean="0">
                <a:solidFill>
                  <a:schemeClr val="bg1"/>
                </a:solidFill>
              </a:rPr>
              <a:t>ÖĞRENİM PROTOKOLÜNÜN HAZIRLANMASI</a:t>
            </a:r>
            <a:endParaRPr lang="tr-TR" sz="2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357166"/>
            <a:ext cx="8229600" cy="4525963"/>
          </a:xfrm>
        </p:spPr>
        <p:txBody>
          <a:bodyPr>
            <a:normAutofit fontScale="85000" lnSpcReduction="20000"/>
          </a:bodyPr>
          <a:lstStyle/>
          <a:p>
            <a:pPr marL="0" indent="0" algn="ctr">
              <a:buNone/>
            </a:pPr>
            <a:r>
              <a:rPr lang="tr-TR" b="1" dirty="0" smtClean="0">
                <a:solidFill>
                  <a:schemeClr val="bg1"/>
                </a:solidFill>
              </a:rPr>
              <a:t>KARŞI ÜNİVERSİTEDE KAÇ KREDİ ALABİLİRİM?</a:t>
            </a:r>
          </a:p>
          <a:p>
            <a:pPr marL="0" indent="0" algn="ctr">
              <a:buNone/>
            </a:pPr>
            <a:endParaRPr lang="tr-TR" b="1" dirty="0" smtClean="0"/>
          </a:p>
          <a:p>
            <a:pPr algn="just"/>
            <a:r>
              <a:rPr lang="tr-TR" dirty="0" smtClean="0">
                <a:solidFill>
                  <a:schemeClr val="bg1"/>
                </a:solidFill>
                <a:latin typeface="Times New Roman" pitchFamily="18" charset="0"/>
                <a:cs typeface="Times New Roman" pitchFamily="18" charset="0"/>
              </a:rPr>
              <a:t>Hitit Üniversitesinde bir dönem içerisinde kaç kredi alabiliyorsanız, karşı üniversite de o kadar kredi alabilirsiniz.</a:t>
            </a:r>
          </a:p>
          <a:p>
            <a:pPr algn="just"/>
            <a:r>
              <a:rPr lang="tr-TR" dirty="0" smtClean="0">
                <a:solidFill>
                  <a:schemeClr val="bg1"/>
                </a:solidFill>
                <a:latin typeface="Times New Roman" pitchFamily="18" charset="0"/>
                <a:cs typeface="Times New Roman" pitchFamily="18" charset="0"/>
              </a:rPr>
              <a:t>Derslerinizin kredilerinin birebir tutmasına gerek yoktur. Ancak karşı üniversitede alacağınız kredi,  Hitit Üniversitesinde bir dönemde almanız gereken toplam krediden az olamaz.</a:t>
            </a:r>
          </a:p>
          <a:p>
            <a:pPr algn="just"/>
            <a:r>
              <a:rPr lang="tr-TR" dirty="0" smtClean="0">
                <a:solidFill>
                  <a:schemeClr val="bg1"/>
                </a:solidFill>
                <a:latin typeface="Times New Roman" pitchFamily="18" charset="0"/>
                <a:cs typeface="Times New Roman" pitchFamily="18" charset="0"/>
              </a:rPr>
              <a:t>Örneğin, Hitit Üniversitesinde 3 kredi olan bir ders, karşı üniversitede 2 kredi ise, karşı üniversitede 2 kredilik 2 tane ders seçmeniz gerekir. Yani aldığınız 4 kredilik ders, burada 3 krediye sayılır.</a:t>
            </a:r>
          </a:p>
          <a:p>
            <a:pPr algn="just"/>
            <a:r>
              <a:rPr lang="tr-TR" dirty="0" smtClean="0">
                <a:solidFill>
                  <a:schemeClr val="bg1"/>
                </a:solidFill>
                <a:latin typeface="Times New Roman" pitchFamily="18" charset="0"/>
                <a:cs typeface="Times New Roman" pitchFamily="18" charset="0"/>
              </a:rPr>
              <a:t>Örneğin, Hitit Üniversitesinde 6 kredi olan bir ders, karşı üniversitede 4 kredi ise, karşı üniversitede 2 kredilik 1 tane ders seçmeniz gerekir. </a:t>
            </a:r>
          </a:p>
          <a:p>
            <a:endParaRPr lang="tr-TR" dirty="0"/>
          </a:p>
        </p:txBody>
      </p:sp>
      <p:pic>
        <p:nvPicPr>
          <p:cNvPr id="4" name="3 Resim"/>
          <p:cNvPicPr/>
          <p:nvPr/>
        </p:nvPicPr>
        <p:blipFill>
          <a:blip r:embed="rId2" cstate="print"/>
          <a:srcRect l="1317" t="17057" r="71211" b="66221"/>
          <a:stretch>
            <a:fillRect/>
          </a:stretch>
        </p:blipFill>
        <p:spPr bwMode="auto">
          <a:xfrm>
            <a:off x="2714612" y="4857760"/>
            <a:ext cx="3929090" cy="157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642918"/>
            <a:ext cx="8229600" cy="4768865"/>
          </a:xfrm>
        </p:spPr>
        <p:txBody>
          <a:bodyPr>
            <a:normAutofit/>
          </a:bodyPr>
          <a:lstStyle/>
          <a:p>
            <a:pPr marL="0" indent="0">
              <a:buNone/>
            </a:pPr>
            <a:r>
              <a:rPr lang="tr-TR" dirty="0" smtClean="0">
                <a:solidFill>
                  <a:schemeClr val="bg1"/>
                </a:solidFill>
              </a:rPr>
              <a:t>ZORUNLU DERS SEÇİMİ</a:t>
            </a:r>
          </a:p>
          <a:p>
            <a:pPr algn="just"/>
            <a:r>
              <a:rPr lang="tr-TR" dirty="0" smtClean="0">
                <a:solidFill>
                  <a:schemeClr val="bg1"/>
                </a:solidFill>
              </a:rPr>
              <a:t>Zorunlu derslerin eşleşmesi büyük önem taşımaktadır.</a:t>
            </a:r>
          </a:p>
          <a:p>
            <a:pPr algn="just"/>
            <a:r>
              <a:rPr lang="tr-TR" dirty="0" smtClean="0">
                <a:solidFill>
                  <a:schemeClr val="bg1"/>
                </a:solidFill>
              </a:rPr>
              <a:t>Zorunlu derslerin adı aynı olmasa da içeriğinin benzer olması önemlidir.</a:t>
            </a:r>
          </a:p>
          <a:p>
            <a:pPr algn="just"/>
            <a:r>
              <a:rPr lang="tr-TR" dirty="0" smtClean="0">
                <a:solidFill>
                  <a:schemeClr val="bg1"/>
                </a:solidFill>
              </a:rPr>
              <a:t>Derslerinin eşleşmesi konusunda tereddütleriniz varsa bölüm koordinatörünüzden ya da bölüm başkanlarınızdan destek alabilirsiniz.</a:t>
            </a:r>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214290"/>
            <a:ext cx="8229600" cy="5643602"/>
          </a:xfrm>
        </p:spPr>
        <p:txBody>
          <a:bodyPr>
            <a:normAutofit/>
          </a:bodyPr>
          <a:lstStyle/>
          <a:p>
            <a:pPr marL="0" indent="0">
              <a:buNone/>
            </a:pPr>
            <a:r>
              <a:rPr lang="tr-TR" sz="2400" dirty="0" smtClean="0">
                <a:solidFill>
                  <a:schemeClr val="bg1"/>
                </a:solidFill>
                <a:latin typeface="Times New Roman" pitchFamily="18" charset="0"/>
                <a:cs typeface="Times New Roman" pitchFamily="18" charset="0"/>
              </a:rPr>
              <a:t>ZORUNLU DERSİMİN BİR TANESİNİN KARŞILIĞINI BULAMIYORUM</a:t>
            </a:r>
          </a:p>
          <a:p>
            <a:pPr algn="just"/>
            <a:r>
              <a:rPr lang="tr-TR" sz="2400" dirty="0" smtClean="0">
                <a:solidFill>
                  <a:schemeClr val="bg1"/>
                </a:solidFill>
                <a:latin typeface="Times New Roman" pitchFamily="18" charset="0"/>
                <a:cs typeface="Times New Roman" pitchFamily="18" charset="0"/>
              </a:rPr>
              <a:t>Bu durumda o dersi, Hitit Üniversitesine döndüğünüzde alttan almayı kabul etmeniz gerekir.</a:t>
            </a:r>
          </a:p>
          <a:p>
            <a:pPr algn="just"/>
            <a:r>
              <a:rPr lang="tr-TR" sz="2400" dirty="0" smtClean="0">
                <a:solidFill>
                  <a:schemeClr val="bg1"/>
                </a:solidFill>
                <a:latin typeface="Times New Roman" pitchFamily="18" charset="0"/>
                <a:cs typeface="Times New Roman" pitchFamily="18" charset="0"/>
              </a:rPr>
              <a:t>Ancak kredi kaybı yaşamamanız için, Hitit Üniversitesi’ne döndüğünüzde okuyacağınız sınıftan bir zorunlu ders alma hakkı veriyoruz.</a:t>
            </a:r>
          </a:p>
          <a:p>
            <a:pPr algn="just"/>
            <a:r>
              <a:rPr lang="tr-TR" sz="2400" dirty="0" smtClean="0">
                <a:solidFill>
                  <a:schemeClr val="bg1"/>
                </a:solidFill>
                <a:latin typeface="Times New Roman" pitchFamily="18" charset="0"/>
                <a:cs typeface="Times New Roman" pitchFamily="18" charset="0"/>
              </a:rPr>
              <a:t>Örneğin İşletme 3. sınıfta okutulan İnsan kaynaklarını dersinin karşılığını bulamadığınızda; bu ders yerine 4. sınıftan İşletme politikası dersini alabilirsiniz.</a:t>
            </a:r>
          </a:p>
          <a:p>
            <a:pPr algn="just"/>
            <a:r>
              <a:rPr lang="tr-TR" sz="2400" dirty="0" smtClean="0">
                <a:solidFill>
                  <a:schemeClr val="bg1"/>
                </a:solidFill>
                <a:latin typeface="Times New Roman" pitchFamily="18" charset="0"/>
                <a:cs typeface="Times New Roman" pitchFamily="18" charset="0"/>
              </a:rPr>
              <a:t>Bu takdirde, döndüğünüzde alttan İnsan Kaynakları dersini alırken, İşletme Politikası dersinden muaf olursunuz.</a:t>
            </a:r>
          </a:p>
          <a:p>
            <a:pPr algn="just"/>
            <a:r>
              <a:rPr lang="tr-TR" sz="2400" dirty="0" smtClean="0">
                <a:solidFill>
                  <a:schemeClr val="bg1"/>
                </a:solidFill>
                <a:latin typeface="Times New Roman" pitchFamily="18" charset="0"/>
                <a:cs typeface="Times New Roman" pitchFamily="18" charset="0"/>
              </a:rPr>
              <a:t>Kredi yükünüz artmaz.</a:t>
            </a:r>
          </a:p>
          <a:p>
            <a:endParaRPr lang="tr-TR"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428604"/>
            <a:ext cx="8229600" cy="4525963"/>
          </a:xfrm>
        </p:spPr>
        <p:txBody>
          <a:bodyPr>
            <a:normAutofit/>
          </a:bodyPr>
          <a:lstStyle/>
          <a:p>
            <a:pPr marL="0" indent="0">
              <a:buNone/>
            </a:pPr>
            <a:r>
              <a:rPr lang="tr-TR" dirty="0" smtClean="0">
                <a:solidFill>
                  <a:schemeClr val="bg1"/>
                </a:solidFill>
                <a:latin typeface="Times New Roman" pitchFamily="18" charset="0"/>
                <a:cs typeface="Times New Roman" pitchFamily="18" charset="0"/>
              </a:rPr>
              <a:t>     SEÇMELİ DERSLERİMİ NASIL SEÇECEĞİM?</a:t>
            </a:r>
          </a:p>
          <a:p>
            <a:pPr algn="just"/>
            <a:r>
              <a:rPr lang="tr-TR" dirty="0" smtClean="0">
                <a:solidFill>
                  <a:schemeClr val="bg1"/>
                </a:solidFill>
                <a:latin typeface="Times New Roman" pitchFamily="18" charset="0"/>
                <a:cs typeface="Times New Roman" pitchFamily="18" charset="0"/>
              </a:rPr>
              <a:t>Seçmeli derslerde eşleşme sağlanmasına gerek yoktur. İstenilen seçmeli ders, istenilen seçmeli derse sayılabilir.</a:t>
            </a:r>
          </a:p>
          <a:p>
            <a:pPr algn="just"/>
            <a:endParaRPr lang="tr-TR" dirty="0" smtClean="0">
              <a:solidFill>
                <a:schemeClr val="bg1"/>
              </a:solidFill>
              <a:latin typeface="Times New Roman" pitchFamily="18" charset="0"/>
              <a:cs typeface="Times New Roman" pitchFamily="18" charset="0"/>
            </a:endParaRPr>
          </a:p>
          <a:p>
            <a:pPr algn="just"/>
            <a:r>
              <a:rPr lang="tr-TR" dirty="0" smtClean="0">
                <a:solidFill>
                  <a:schemeClr val="bg1"/>
                </a:solidFill>
                <a:latin typeface="Times New Roman" pitchFamily="18" charset="0"/>
                <a:cs typeface="Times New Roman" pitchFamily="18" charset="0"/>
              </a:rPr>
              <a:t>Ancak, Halk Dansları, Toplum Hizmeti vb. genel kültür dersleri seçilemez. Dersin, okunulan bölümün dersleri ile uyumlu olması gerekmektedir.</a:t>
            </a:r>
          </a:p>
          <a:p>
            <a:endParaRPr lang="tr-TR" dirty="0"/>
          </a:p>
        </p:txBody>
      </p:sp>
      <p:pic>
        <p:nvPicPr>
          <p:cNvPr id="4" name="3 Resim"/>
          <p:cNvPicPr/>
          <p:nvPr/>
        </p:nvPicPr>
        <p:blipFill>
          <a:blip r:embed="rId2" cstate="print"/>
          <a:srcRect l="11451" t="17551" r="72559" b="50242"/>
          <a:stretch>
            <a:fillRect/>
          </a:stretch>
        </p:blipFill>
        <p:spPr bwMode="auto">
          <a:xfrm>
            <a:off x="3143240" y="4143380"/>
            <a:ext cx="2571768" cy="1643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lnSpcReduction="10000"/>
          </a:bodyPr>
          <a:lstStyle/>
          <a:p>
            <a:pPr marL="0" indent="0">
              <a:buNone/>
            </a:pPr>
            <a:r>
              <a:rPr lang="tr-TR" dirty="0" smtClean="0">
                <a:solidFill>
                  <a:schemeClr val="bg1"/>
                </a:solidFill>
                <a:latin typeface="Times New Roman" pitchFamily="18" charset="0"/>
                <a:cs typeface="Times New Roman" pitchFamily="18" charset="0"/>
              </a:rPr>
              <a:t>DERSLERİM UYUŞUYOR AMA DÖNEMİ FARKLI NE YAPMALIYIM?</a:t>
            </a:r>
          </a:p>
          <a:p>
            <a:pPr algn="just"/>
            <a:r>
              <a:rPr lang="tr-TR" dirty="0" smtClean="0">
                <a:solidFill>
                  <a:schemeClr val="bg1"/>
                </a:solidFill>
                <a:latin typeface="Times New Roman" pitchFamily="18" charset="0"/>
                <a:cs typeface="Times New Roman" pitchFamily="18" charset="0"/>
              </a:rPr>
              <a:t>Derslerin okutulduğu dönemlerin farklı olmasında da sakınca yoktur. ANCAK, KARŞI ÜNİVERSİTEDE HANGİ DÖNEMDE OKUTULUYORSA O DÖNEMİN PROTOKOLÜNE YAZILMALIDIR.</a:t>
            </a:r>
          </a:p>
          <a:p>
            <a:pPr algn="just"/>
            <a:r>
              <a:rPr lang="tr-TR" dirty="0" smtClean="0">
                <a:solidFill>
                  <a:schemeClr val="bg1"/>
                </a:solidFill>
                <a:latin typeface="Times New Roman" pitchFamily="18" charset="0"/>
                <a:cs typeface="Times New Roman" pitchFamily="18" charset="0"/>
              </a:rPr>
              <a:t>Örneğin, Hitit Üniversitesinde 3. sınıfta ve bahar döneminde okutulan bir ders; gidilen üniversitede 2. sınıfta ve güz döneminde olabilir. Bu dersin eşleştirilmesinde bir sorun yoktur. Ancak GÜZ DÖNEMİ protokolünde yer almalıdır.</a:t>
            </a:r>
          </a:p>
          <a:p>
            <a:pPr algn="just"/>
            <a:r>
              <a:rPr lang="tr-TR" dirty="0" smtClean="0">
                <a:solidFill>
                  <a:schemeClr val="bg1"/>
                </a:solidFill>
                <a:latin typeface="Times New Roman" pitchFamily="18" charset="0"/>
                <a:cs typeface="Times New Roman" pitchFamily="18" charset="0"/>
              </a:rPr>
              <a:t>Aksi takdirde bahar dönemi protokolünde yer alan dersin işlenmesi sırasında, dersin döneminin geçtiği gerçeği ile karşılaşırsınız.</a:t>
            </a:r>
            <a:endParaRPr lang="tr-TR"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264</TotalTime>
  <Words>1054</Words>
  <Application>Microsoft Office PowerPoint</Application>
  <PresentationFormat>Ekran Gösterisi (4:3)</PresentationFormat>
  <Paragraphs>99</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Kağıt</vt:lpstr>
      <vt:lpstr>FARABİ DEĞİŞİM PROGRAMI  BİLGİLENDİRME TOPLANTISI</vt:lpstr>
      <vt:lpstr>              ÖĞRENCİNİN HAZIRLAMASI GEREKEN EVRAKLAR  </vt:lpstr>
      <vt:lpstr>   ÖĞRENİM PROTOKOLÜ BELGESİ NEDİR VE NASIL HAZIRLANIR?</vt:lpstr>
      <vt:lpstr>ÖĞRENİM PROTOKOLÜNÜN HAZIRLANMASI</vt:lpstr>
      <vt:lpstr>Slayt 5</vt:lpstr>
      <vt:lpstr>Slayt 6</vt:lpstr>
      <vt:lpstr>Slayt 7</vt:lpstr>
      <vt:lpstr>Slayt 8</vt:lpstr>
      <vt:lpstr>Slayt 9</vt:lpstr>
      <vt:lpstr>Slayt 10</vt:lpstr>
      <vt:lpstr>Slayt 11</vt:lpstr>
      <vt:lpstr>Slayt 12</vt:lpstr>
      <vt:lpstr>ÖRNEK:</vt:lpstr>
      <vt:lpstr>Slayt 14</vt:lpstr>
      <vt:lpstr>Slayt 15</vt:lpstr>
      <vt:lpstr>Slayt 16</vt:lpstr>
      <vt:lpstr>    ÖRNEK :</vt:lpstr>
      <vt:lpstr>Slayt 18</vt:lpstr>
      <vt:lpstr>Slayt 19</vt:lpstr>
      <vt:lpstr>Slayt 20</vt:lpstr>
      <vt:lpstr>Slayt 21</vt:lpstr>
      <vt:lpstr>BURS ÖDEMELERİ</vt:lpstr>
      <vt:lpstr>     KAYITLARIMIZI NASIL YAPACAĞIZ?</vt:lpstr>
      <vt:lpstr>BURADA KREDİ YURTLAR KURUDA KALIYORUM. GİTTİĞİM ÜNİVERSİTEDE HAKKIMI KAYBEDECEK MİYİM? </vt:lpstr>
      <vt:lpstr>Slayt 25</vt:lpstr>
      <vt:lpstr>Slayt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FARABİ DEĞİŞİM PROGRAMI  BİLGİLENDİRME TOPLANTISI</dc:title>
  <dc:creator>REAL</dc:creator>
  <cp:lastModifiedBy>REAL</cp:lastModifiedBy>
  <cp:revision>85</cp:revision>
  <dcterms:created xsi:type="dcterms:W3CDTF">2016-03-24T07:54:31Z</dcterms:created>
  <dcterms:modified xsi:type="dcterms:W3CDTF">2016-05-05T08:41:02Z</dcterms:modified>
</cp:coreProperties>
</file>