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6" r:id="rId2"/>
    <p:sldId id="276" r:id="rId3"/>
    <p:sldId id="325" r:id="rId4"/>
    <p:sldId id="326" r:id="rId5"/>
    <p:sldId id="268" r:id="rId6"/>
    <p:sldId id="269" r:id="rId7"/>
    <p:sldId id="327" r:id="rId8"/>
    <p:sldId id="270" r:id="rId9"/>
    <p:sldId id="328" r:id="rId10"/>
    <p:sldId id="271" r:id="rId11"/>
    <p:sldId id="331" r:id="rId12"/>
    <p:sldId id="330" r:id="rId13"/>
    <p:sldId id="329" r:id="rId14"/>
    <p:sldId id="272" r:id="rId15"/>
    <p:sldId id="332" r:id="rId16"/>
    <p:sldId id="267" r:id="rId17"/>
    <p:sldId id="275" r:id="rId18"/>
    <p:sldId id="323" r:id="rId19"/>
    <p:sldId id="324" r:id="rId20"/>
    <p:sldId id="391" r:id="rId21"/>
    <p:sldId id="266" r:id="rId22"/>
    <p:sldId id="257" r:id="rId23"/>
    <p:sldId id="260" r:id="rId24"/>
    <p:sldId id="261" r:id="rId25"/>
    <p:sldId id="262" r:id="rId26"/>
    <p:sldId id="263" r:id="rId27"/>
    <p:sldId id="264" r:id="rId28"/>
    <p:sldId id="274" r:id="rId29"/>
    <p:sldId id="278" r:id="rId30"/>
    <p:sldId id="280" r:id="rId31"/>
    <p:sldId id="382" r:id="rId32"/>
    <p:sldId id="337" r:id="rId33"/>
    <p:sldId id="384" r:id="rId34"/>
    <p:sldId id="386" r:id="rId35"/>
    <p:sldId id="284" r:id="rId36"/>
    <p:sldId id="387" r:id="rId37"/>
    <p:sldId id="285" r:id="rId38"/>
    <p:sldId id="383" r:id="rId39"/>
    <p:sldId id="322" r:id="rId40"/>
    <p:sldId id="344" r:id="rId41"/>
    <p:sldId id="308" r:id="rId42"/>
    <p:sldId id="345" r:id="rId43"/>
    <p:sldId id="309" r:id="rId44"/>
    <p:sldId id="347" r:id="rId45"/>
    <p:sldId id="348" r:id="rId46"/>
    <p:sldId id="311" r:id="rId47"/>
    <p:sldId id="349" r:id="rId48"/>
    <p:sldId id="351" r:id="rId49"/>
    <p:sldId id="312" r:id="rId50"/>
    <p:sldId id="358" r:id="rId51"/>
    <p:sldId id="357" r:id="rId52"/>
    <p:sldId id="356" r:id="rId53"/>
    <p:sldId id="355" r:id="rId54"/>
    <p:sldId id="354" r:id="rId55"/>
    <p:sldId id="353" r:id="rId56"/>
    <p:sldId id="352" r:id="rId57"/>
    <p:sldId id="359" r:id="rId58"/>
    <p:sldId id="313" r:id="rId59"/>
    <p:sldId id="361" r:id="rId60"/>
    <p:sldId id="360" r:id="rId61"/>
    <p:sldId id="362" r:id="rId62"/>
    <p:sldId id="315" r:id="rId63"/>
    <p:sldId id="316" r:id="rId64"/>
    <p:sldId id="367" r:id="rId65"/>
    <p:sldId id="366" r:id="rId66"/>
    <p:sldId id="365" r:id="rId67"/>
    <p:sldId id="364" r:id="rId68"/>
    <p:sldId id="363" r:id="rId69"/>
    <p:sldId id="317" r:id="rId70"/>
    <p:sldId id="370" r:id="rId71"/>
    <p:sldId id="371" r:id="rId72"/>
    <p:sldId id="318" r:id="rId73"/>
    <p:sldId id="376" r:id="rId74"/>
    <p:sldId id="375" r:id="rId75"/>
    <p:sldId id="373" r:id="rId76"/>
    <p:sldId id="319" r:id="rId77"/>
    <p:sldId id="377" r:id="rId78"/>
    <p:sldId id="320" r:id="rId79"/>
    <p:sldId id="378" r:id="rId80"/>
    <p:sldId id="379" r:id="rId81"/>
    <p:sldId id="294" r:id="rId82"/>
    <p:sldId id="295" r:id="rId83"/>
    <p:sldId id="296" r:id="rId84"/>
    <p:sldId id="297" r:id="rId85"/>
    <p:sldId id="298" r:id="rId86"/>
    <p:sldId id="299" r:id="rId87"/>
    <p:sldId id="300" r:id="rId88"/>
    <p:sldId id="301" r:id="rId89"/>
    <p:sldId id="302" r:id="rId90"/>
    <p:sldId id="303" r:id="rId91"/>
    <p:sldId id="304" r:id="rId92"/>
    <p:sldId id="305" r:id="rId93"/>
    <p:sldId id="306" r:id="rId94"/>
    <p:sldId id="287" r:id="rId95"/>
    <p:sldId id="390" r:id="rId96"/>
    <p:sldId id="389" r:id="rId97"/>
    <p:sldId id="388" r:id="rId98"/>
    <p:sldId id="288" r:id="rId99"/>
    <p:sldId id="335" r:id="rId100"/>
    <p:sldId id="289" r:id="rId101"/>
    <p:sldId id="290" r:id="rId102"/>
    <p:sldId id="292" r:id="rId103"/>
    <p:sldId id="338" r:id="rId104"/>
    <p:sldId id="339" r:id="rId105"/>
    <p:sldId id="340" r:id="rId106"/>
    <p:sldId id="293" r:id="rId107"/>
    <p:sldId id="342" r:id="rId108"/>
    <p:sldId id="341" r:id="rId109"/>
    <p:sldId id="336" r:id="rId110"/>
    <p:sldId id="343" r:id="rId111"/>
    <p:sldId id="265" r:id="rId112"/>
    <p:sldId id="273" r:id="rId113"/>
    <p:sldId id="381" r:id="rId114"/>
    <p:sldId id="380" r:id="rId115"/>
    <p:sldId id="258" r:id="rId1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9837"/>
  </p:normalViewPr>
  <p:slideViewPr>
    <p:cSldViewPr>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1B9F9-CE6B-46B3-93EB-C6696161362E}"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tr-TR"/>
        </a:p>
      </dgm:t>
    </dgm:pt>
    <dgm:pt modelId="{3AB01840-DF38-463F-8412-507A91980962}">
      <dgm:prSet phldrT="[Metin]"/>
      <dgm:spPr>
        <a:solidFill>
          <a:schemeClr val="bg2"/>
        </a:solidFill>
      </dgm:spPr>
      <dgm:t>
        <a:bodyPr/>
        <a:lstStyle/>
        <a:p>
          <a:r>
            <a:rPr lang="tr-TR" b="1" dirty="0" smtClean="0">
              <a:solidFill>
                <a:schemeClr val="tx2">
                  <a:lumMod val="75000"/>
                </a:schemeClr>
              </a:solidFill>
            </a:rPr>
            <a:t>CUMHUR BAŞKANLIĞI</a:t>
          </a:r>
        </a:p>
        <a:p>
          <a:r>
            <a:rPr lang="tr-TR" b="1" dirty="0" smtClean="0">
              <a:solidFill>
                <a:schemeClr val="tx2">
                  <a:lumMod val="75000"/>
                </a:schemeClr>
              </a:solidFill>
            </a:rPr>
            <a:t>İNSAN KAYNAKLARI OFİSİ</a:t>
          </a:r>
          <a:endParaRPr lang="tr-TR" b="1" dirty="0">
            <a:solidFill>
              <a:schemeClr val="tx2">
                <a:lumMod val="75000"/>
              </a:schemeClr>
            </a:solidFill>
          </a:endParaRPr>
        </a:p>
      </dgm:t>
    </dgm:pt>
    <dgm:pt modelId="{7D0E4F65-A5BE-4D70-A4BF-1F9E394CF8F7}" type="parTrans" cxnId="{DD3F20F8-BB02-4612-B1A7-D4928921F76F}">
      <dgm:prSet/>
      <dgm:spPr/>
      <dgm:t>
        <a:bodyPr/>
        <a:lstStyle/>
        <a:p>
          <a:endParaRPr lang="tr-TR"/>
        </a:p>
      </dgm:t>
    </dgm:pt>
    <dgm:pt modelId="{03D2A915-F587-49A3-AE5A-F53FD8A53915}" type="sibTrans" cxnId="{DD3F20F8-BB02-4612-B1A7-D4928921F76F}">
      <dgm:prSet/>
      <dgm:spPr/>
      <dgm:t>
        <a:bodyPr/>
        <a:lstStyle/>
        <a:p>
          <a:endParaRPr lang="tr-TR"/>
        </a:p>
      </dgm:t>
    </dgm:pt>
    <dgm:pt modelId="{7B029C2A-9A55-455D-BBD9-A91A58CD6328}" type="asst">
      <dgm:prSet phldrT="[Metin]"/>
      <dgm:spPr>
        <a:solidFill>
          <a:schemeClr val="bg2"/>
        </a:solidFill>
      </dgm:spPr>
      <dgm:t>
        <a:bodyPr/>
        <a:lstStyle/>
        <a:p>
          <a:r>
            <a:rPr lang="tr-TR" b="1" dirty="0" smtClean="0">
              <a:solidFill>
                <a:schemeClr val="tx2">
                  <a:lumMod val="75000"/>
                </a:schemeClr>
              </a:solidFill>
            </a:rPr>
            <a:t>KARİYER MERKEZİ</a:t>
          </a:r>
          <a:endParaRPr lang="tr-TR" b="1" dirty="0">
            <a:solidFill>
              <a:schemeClr val="tx2">
                <a:lumMod val="75000"/>
              </a:schemeClr>
            </a:solidFill>
          </a:endParaRPr>
        </a:p>
      </dgm:t>
    </dgm:pt>
    <dgm:pt modelId="{F0C640A0-66A8-4039-929A-1239C36C3960}" type="parTrans" cxnId="{4579BBE3-97CF-4126-BF8C-EB74D9776EDA}">
      <dgm:prSet/>
      <dgm:spPr/>
      <dgm:t>
        <a:bodyPr/>
        <a:lstStyle/>
        <a:p>
          <a:endParaRPr lang="tr-TR"/>
        </a:p>
      </dgm:t>
    </dgm:pt>
    <dgm:pt modelId="{EEF55387-7D7B-4C0F-B798-817EDD75F410}" type="sibTrans" cxnId="{4579BBE3-97CF-4126-BF8C-EB74D9776EDA}">
      <dgm:prSet/>
      <dgm:spPr/>
      <dgm:t>
        <a:bodyPr/>
        <a:lstStyle/>
        <a:p>
          <a:endParaRPr lang="tr-TR"/>
        </a:p>
      </dgm:t>
    </dgm:pt>
    <dgm:pt modelId="{D51CD7A0-0FDF-4923-8F2C-AA3983ABEE3C}">
      <dgm:prSet phldrT="[Metin]"/>
      <dgm:spPr>
        <a:solidFill>
          <a:schemeClr val="bg2"/>
        </a:solidFill>
      </dgm:spPr>
      <dgm:t>
        <a:bodyPr/>
        <a:lstStyle/>
        <a:p>
          <a:r>
            <a:rPr lang="tr-TR" dirty="0" smtClean="0">
              <a:solidFill>
                <a:schemeClr val="tx2">
                  <a:lumMod val="75000"/>
                </a:schemeClr>
              </a:solidFill>
            </a:rPr>
            <a:t>YETENEK KAPISI</a:t>
          </a:r>
          <a:endParaRPr lang="tr-TR" dirty="0">
            <a:solidFill>
              <a:schemeClr val="tx2">
                <a:lumMod val="75000"/>
              </a:schemeClr>
            </a:solidFill>
          </a:endParaRPr>
        </a:p>
      </dgm:t>
    </dgm:pt>
    <dgm:pt modelId="{6DC23A07-89EE-4FFE-BDB0-7ABC348EEF42}" type="parTrans" cxnId="{ACA7D35B-5CC9-4DDE-8FB2-387256BF7670}">
      <dgm:prSet/>
      <dgm:spPr/>
      <dgm:t>
        <a:bodyPr/>
        <a:lstStyle/>
        <a:p>
          <a:endParaRPr lang="tr-TR"/>
        </a:p>
      </dgm:t>
    </dgm:pt>
    <dgm:pt modelId="{3D58CCC3-34D8-4590-B583-E606F9962A17}" type="sibTrans" cxnId="{ACA7D35B-5CC9-4DDE-8FB2-387256BF7670}">
      <dgm:prSet/>
      <dgm:spPr/>
      <dgm:t>
        <a:bodyPr/>
        <a:lstStyle/>
        <a:p>
          <a:endParaRPr lang="tr-TR"/>
        </a:p>
      </dgm:t>
    </dgm:pt>
    <dgm:pt modelId="{1E4C0AE0-2355-4046-B6B7-EC2EA25AE7B2}">
      <dgm:prSet phldrT="[Metin]"/>
      <dgm:spPr>
        <a:solidFill>
          <a:schemeClr val="bg2"/>
        </a:solidFill>
      </dgm:spPr>
      <dgm:t>
        <a:bodyPr/>
        <a:lstStyle/>
        <a:p>
          <a:r>
            <a:rPr lang="tr-TR" dirty="0" smtClean="0">
              <a:solidFill>
                <a:schemeClr val="tx2">
                  <a:lumMod val="75000"/>
                </a:schemeClr>
              </a:solidFill>
            </a:rPr>
            <a:t>KARİYER PLANLAMA DERSİ</a:t>
          </a:r>
          <a:endParaRPr lang="tr-TR" dirty="0">
            <a:solidFill>
              <a:schemeClr val="tx2">
                <a:lumMod val="75000"/>
              </a:schemeClr>
            </a:solidFill>
          </a:endParaRPr>
        </a:p>
      </dgm:t>
    </dgm:pt>
    <dgm:pt modelId="{79B8318F-BA1A-491B-9A06-66AAD586930F}" type="parTrans" cxnId="{D48B1E45-3174-4397-AA65-C8F3DBEA34B6}">
      <dgm:prSet/>
      <dgm:spPr/>
      <dgm:t>
        <a:bodyPr/>
        <a:lstStyle/>
        <a:p>
          <a:endParaRPr lang="tr-TR"/>
        </a:p>
      </dgm:t>
    </dgm:pt>
    <dgm:pt modelId="{E7B884CA-7F83-48AA-AC61-EF46C691F013}" type="sibTrans" cxnId="{D48B1E45-3174-4397-AA65-C8F3DBEA34B6}">
      <dgm:prSet/>
      <dgm:spPr/>
      <dgm:t>
        <a:bodyPr/>
        <a:lstStyle/>
        <a:p>
          <a:endParaRPr lang="tr-TR"/>
        </a:p>
      </dgm:t>
    </dgm:pt>
    <dgm:pt modelId="{B0378F76-85D3-472E-9F9E-54AB15324A8E}">
      <dgm:prSet phldrT="[Metin]"/>
      <dgm:spPr>
        <a:solidFill>
          <a:schemeClr val="bg2"/>
        </a:solidFill>
      </dgm:spPr>
      <dgm:t>
        <a:bodyPr/>
        <a:lstStyle/>
        <a:p>
          <a:r>
            <a:rPr lang="tr-TR" dirty="0" smtClean="0">
              <a:solidFill>
                <a:schemeClr val="tx2">
                  <a:lumMod val="75000"/>
                </a:schemeClr>
              </a:solidFill>
            </a:rPr>
            <a:t>KARİYER KAPISI</a:t>
          </a:r>
          <a:endParaRPr lang="tr-TR" dirty="0">
            <a:solidFill>
              <a:schemeClr val="tx2">
                <a:lumMod val="75000"/>
              </a:schemeClr>
            </a:solidFill>
          </a:endParaRPr>
        </a:p>
      </dgm:t>
    </dgm:pt>
    <dgm:pt modelId="{A2D1062B-0CC7-4370-8993-CCD0D2BAEBEA}" type="parTrans" cxnId="{A7C12224-F276-4348-BD42-EA49BDA62300}">
      <dgm:prSet/>
      <dgm:spPr/>
      <dgm:t>
        <a:bodyPr/>
        <a:lstStyle/>
        <a:p>
          <a:endParaRPr lang="tr-TR"/>
        </a:p>
      </dgm:t>
    </dgm:pt>
    <dgm:pt modelId="{BD6D0847-1F13-46A2-B624-FC92D84AF32D}" type="sibTrans" cxnId="{A7C12224-F276-4348-BD42-EA49BDA62300}">
      <dgm:prSet/>
      <dgm:spPr/>
      <dgm:t>
        <a:bodyPr/>
        <a:lstStyle/>
        <a:p>
          <a:endParaRPr lang="tr-TR"/>
        </a:p>
      </dgm:t>
    </dgm:pt>
    <dgm:pt modelId="{0D373B36-3395-40D9-88EE-07F315D328A7}">
      <dgm:prSet/>
      <dgm:spPr>
        <a:solidFill>
          <a:schemeClr val="bg2"/>
        </a:solidFill>
      </dgm:spPr>
      <dgm:t>
        <a:bodyPr/>
        <a:lstStyle/>
        <a:p>
          <a:r>
            <a:rPr lang="tr-TR" dirty="0" smtClean="0">
              <a:solidFill>
                <a:schemeClr val="tx2">
                  <a:lumMod val="75000"/>
                </a:schemeClr>
              </a:solidFill>
            </a:rPr>
            <a:t>STAJ SEFERBİRLİĞİ</a:t>
          </a:r>
          <a:endParaRPr lang="tr-TR" dirty="0">
            <a:solidFill>
              <a:schemeClr val="tx2">
                <a:lumMod val="75000"/>
              </a:schemeClr>
            </a:solidFill>
          </a:endParaRPr>
        </a:p>
      </dgm:t>
    </dgm:pt>
    <dgm:pt modelId="{9C844354-EC8F-4B0E-A7DE-7EACB938E902}" type="parTrans" cxnId="{E227F69A-2C3C-4C6A-AE95-C3387D923E0D}">
      <dgm:prSet/>
      <dgm:spPr/>
      <dgm:t>
        <a:bodyPr/>
        <a:lstStyle/>
        <a:p>
          <a:endParaRPr lang="tr-TR"/>
        </a:p>
      </dgm:t>
    </dgm:pt>
    <dgm:pt modelId="{DBB15C59-5C5B-45F9-98B1-595E2FCC8F5D}" type="sibTrans" cxnId="{E227F69A-2C3C-4C6A-AE95-C3387D923E0D}">
      <dgm:prSet/>
      <dgm:spPr/>
      <dgm:t>
        <a:bodyPr/>
        <a:lstStyle/>
        <a:p>
          <a:endParaRPr lang="tr-TR"/>
        </a:p>
      </dgm:t>
    </dgm:pt>
    <dgm:pt modelId="{63FEDFE2-15C3-455F-A358-352286BEC3B7}">
      <dgm:prSet/>
      <dgm:spPr>
        <a:solidFill>
          <a:schemeClr val="bg2"/>
        </a:solidFill>
      </dgm:spPr>
      <dgm:t>
        <a:bodyPr/>
        <a:lstStyle/>
        <a:p>
          <a:r>
            <a:rPr lang="tr-TR" dirty="0" smtClean="0">
              <a:solidFill>
                <a:schemeClr val="tx2">
                  <a:lumMod val="75000"/>
                </a:schemeClr>
              </a:solidFill>
            </a:rPr>
            <a:t>YETENEK TV</a:t>
          </a:r>
          <a:endParaRPr lang="tr-TR" dirty="0">
            <a:solidFill>
              <a:schemeClr val="tx2">
                <a:lumMod val="75000"/>
              </a:schemeClr>
            </a:solidFill>
          </a:endParaRPr>
        </a:p>
      </dgm:t>
    </dgm:pt>
    <dgm:pt modelId="{A9D04273-0C9E-4F8E-92ED-E9C8E4291CCF}" type="parTrans" cxnId="{BF969DA9-4EE6-4D30-BD34-CBA411B42098}">
      <dgm:prSet/>
      <dgm:spPr/>
      <dgm:t>
        <a:bodyPr/>
        <a:lstStyle/>
        <a:p>
          <a:endParaRPr lang="tr-TR"/>
        </a:p>
      </dgm:t>
    </dgm:pt>
    <dgm:pt modelId="{04E49648-7A37-49A4-9F5C-A2EF35DD1F22}" type="sibTrans" cxnId="{BF969DA9-4EE6-4D30-BD34-CBA411B42098}">
      <dgm:prSet/>
      <dgm:spPr/>
      <dgm:t>
        <a:bodyPr/>
        <a:lstStyle/>
        <a:p>
          <a:endParaRPr lang="tr-TR"/>
        </a:p>
      </dgm:t>
    </dgm:pt>
    <dgm:pt modelId="{E0E7FE33-2469-4DED-BCE8-39C3C83A82F4}" type="pres">
      <dgm:prSet presAssocID="{2EA1B9F9-CE6B-46B3-93EB-C6696161362E}" presName="hierChild1" presStyleCnt="0">
        <dgm:presLayoutVars>
          <dgm:orgChart val="1"/>
          <dgm:chPref val="1"/>
          <dgm:dir/>
          <dgm:animOne val="branch"/>
          <dgm:animLvl val="lvl"/>
          <dgm:resizeHandles/>
        </dgm:presLayoutVars>
      </dgm:prSet>
      <dgm:spPr/>
      <dgm:t>
        <a:bodyPr/>
        <a:lstStyle/>
        <a:p>
          <a:endParaRPr lang="tr-TR"/>
        </a:p>
      </dgm:t>
    </dgm:pt>
    <dgm:pt modelId="{4812F582-7757-4B01-9C4B-1B613AC6274B}" type="pres">
      <dgm:prSet presAssocID="{3AB01840-DF38-463F-8412-507A91980962}" presName="hierRoot1" presStyleCnt="0">
        <dgm:presLayoutVars>
          <dgm:hierBranch val="init"/>
        </dgm:presLayoutVars>
      </dgm:prSet>
      <dgm:spPr/>
    </dgm:pt>
    <dgm:pt modelId="{6ADA4BD2-9110-452C-9AF7-009ECEC3724D}" type="pres">
      <dgm:prSet presAssocID="{3AB01840-DF38-463F-8412-507A91980962}" presName="rootComposite1" presStyleCnt="0"/>
      <dgm:spPr/>
    </dgm:pt>
    <dgm:pt modelId="{2F9009F0-7A7A-4891-BAFF-776CFED1B37F}" type="pres">
      <dgm:prSet presAssocID="{3AB01840-DF38-463F-8412-507A91980962}" presName="rootText1" presStyleLbl="node0" presStyleIdx="0" presStyleCnt="1" custScaleX="363325" custScaleY="137878">
        <dgm:presLayoutVars>
          <dgm:chPref val="3"/>
        </dgm:presLayoutVars>
      </dgm:prSet>
      <dgm:spPr/>
      <dgm:t>
        <a:bodyPr/>
        <a:lstStyle/>
        <a:p>
          <a:endParaRPr lang="tr-TR"/>
        </a:p>
      </dgm:t>
    </dgm:pt>
    <dgm:pt modelId="{7E0DD4B8-56FF-46A0-83A4-F3BB32DFA0AA}" type="pres">
      <dgm:prSet presAssocID="{3AB01840-DF38-463F-8412-507A91980962}" presName="rootConnector1" presStyleLbl="node1" presStyleIdx="0" presStyleCnt="0"/>
      <dgm:spPr/>
      <dgm:t>
        <a:bodyPr/>
        <a:lstStyle/>
        <a:p>
          <a:endParaRPr lang="tr-TR"/>
        </a:p>
      </dgm:t>
    </dgm:pt>
    <dgm:pt modelId="{8445A8B6-BC50-4BB8-8D72-45AA5B369726}" type="pres">
      <dgm:prSet presAssocID="{3AB01840-DF38-463F-8412-507A91980962}" presName="hierChild2" presStyleCnt="0"/>
      <dgm:spPr/>
    </dgm:pt>
    <dgm:pt modelId="{BB898D87-4F08-4788-8BF3-2B1231C8EBFD}" type="pres">
      <dgm:prSet presAssocID="{6DC23A07-89EE-4FFE-BDB0-7ABC348EEF42}" presName="Name37" presStyleLbl="parChTrans1D2" presStyleIdx="0" presStyleCnt="6"/>
      <dgm:spPr/>
      <dgm:t>
        <a:bodyPr/>
        <a:lstStyle/>
        <a:p>
          <a:endParaRPr lang="tr-TR"/>
        </a:p>
      </dgm:t>
    </dgm:pt>
    <dgm:pt modelId="{CEF23DC9-D8EA-4F47-8781-0A2A550F7266}" type="pres">
      <dgm:prSet presAssocID="{D51CD7A0-0FDF-4923-8F2C-AA3983ABEE3C}" presName="hierRoot2" presStyleCnt="0">
        <dgm:presLayoutVars>
          <dgm:hierBranch val="init"/>
        </dgm:presLayoutVars>
      </dgm:prSet>
      <dgm:spPr/>
    </dgm:pt>
    <dgm:pt modelId="{77F6AC11-9F88-4B3E-B147-A81FBA5F729C}" type="pres">
      <dgm:prSet presAssocID="{D51CD7A0-0FDF-4923-8F2C-AA3983ABEE3C}" presName="rootComposite" presStyleCnt="0"/>
      <dgm:spPr/>
    </dgm:pt>
    <dgm:pt modelId="{F6D98A30-E67D-4269-9CDB-F9F29B7917E1}" type="pres">
      <dgm:prSet presAssocID="{D51CD7A0-0FDF-4923-8F2C-AA3983ABEE3C}" presName="rootText" presStyleLbl="node2" presStyleIdx="0" presStyleCnt="5" custScaleX="114285">
        <dgm:presLayoutVars>
          <dgm:chPref val="3"/>
        </dgm:presLayoutVars>
      </dgm:prSet>
      <dgm:spPr/>
      <dgm:t>
        <a:bodyPr/>
        <a:lstStyle/>
        <a:p>
          <a:endParaRPr lang="tr-TR"/>
        </a:p>
      </dgm:t>
    </dgm:pt>
    <dgm:pt modelId="{003FE445-19A1-4474-908E-50F7F58658B8}" type="pres">
      <dgm:prSet presAssocID="{D51CD7A0-0FDF-4923-8F2C-AA3983ABEE3C}" presName="rootConnector" presStyleLbl="node2" presStyleIdx="0" presStyleCnt="5"/>
      <dgm:spPr/>
      <dgm:t>
        <a:bodyPr/>
        <a:lstStyle/>
        <a:p>
          <a:endParaRPr lang="tr-TR"/>
        </a:p>
      </dgm:t>
    </dgm:pt>
    <dgm:pt modelId="{6D0D3BD6-527C-41AF-A3F0-D85A7992621A}" type="pres">
      <dgm:prSet presAssocID="{D51CD7A0-0FDF-4923-8F2C-AA3983ABEE3C}" presName="hierChild4" presStyleCnt="0"/>
      <dgm:spPr/>
    </dgm:pt>
    <dgm:pt modelId="{C8B7D3A8-8638-4CCC-BB23-6215310F3D41}" type="pres">
      <dgm:prSet presAssocID="{D51CD7A0-0FDF-4923-8F2C-AA3983ABEE3C}" presName="hierChild5" presStyleCnt="0"/>
      <dgm:spPr/>
    </dgm:pt>
    <dgm:pt modelId="{4C747A93-83D6-4528-A7B4-D8535049DA78}" type="pres">
      <dgm:prSet presAssocID="{A9D04273-0C9E-4F8E-92ED-E9C8E4291CCF}" presName="Name37" presStyleLbl="parChTrans1D2" presStyleIdx="1" presStyleCnt="6"/>
      <dgm:spPr/>
      <dgm:t>
        <a:bodyPr/>
        <a:lstStyle/>
        <a:p>
          <a:endParaRPr lang="tr-TR"/>
        </a:p>
      </dgm:t>
    </dgm:pt>
    <dgm:pt modelId="{1A3447DE-309A-478E-BC0C-7846F9BA7433}" type="pres">
      <dgm:prSet presAssocID="{63FEDFE2-15C3-455F-A358-352286BEC3B7}" presName="hierRoot2" presStyleCnt="0">
        <dgm:presLayoutVars>
          <dgm:hierBranch val="init"/>
        </dgm:presLayoutVars>
      </dgm:prSet>
      <dgm:spPr/>
    </dgm:pt>
    <dgm:pt modelId="{4E73E220-EEF8-4087-86B0-38CD3112F806}" type="pres">
      <dgm:prSet presAssocID="{63FEDFE2-15C3-455F-A358-352286BEC3B7}" presName="rootComposite" presStyleCnt="0"/>
      <dgm:spPr/>
    </dgm:pt>
    <dgm:pt modelId="{79BACC75-0948-4C83-8B93-552F0BAFD7B7}" type="pres">
      <dgm:prSet presAssocID="{63FEDFE2-15C3-455F-A358-352286BEC3B7}" presName="rootText" presStyleLbl="node2" presStyleIdx="1" presStyleCnt="5">
        <dgm:presLayoutVars>
          <dgm:chPref val="3"/>
        </dgm:presLayoutVars>
      </dgm:prSet>
      <dgm:spPr/>
      <dgm:t>
        <a:bodyPr/>
        <a:lstStyle/>
        <a:p>
          <a:endParaRPr lang="tr-TR"/>
        </a:p>
      </dgm:t>
    </dgm:pt>
    <dgm:pt modelId="{704E1E1B-7CBE-4E2C-8EED-0989873B0D9C}" type="pres">
      <dgm:prSet presAssocID="{63FEDFE2-15C3-455F-A358-352286BEC3B7}" presName="rootConnector" presStyleLbl="node2" presStyleIdx="1" presStyleCnt="5"/>
      <dgm:spPr/>
      <dgm:t>
        <a:bodyPr/>
        <a:lstStyle/>
        <a:p>
          <a:endParaRPr lang="tr-TR"/>
        </a:p>
      </dgm:t>
    </dgm:pt>
    <dgm:pt modelId="{BDBB1008-BDDD-4560-A077-2BD357B9DA0A}" type="pres">
      <dgm:prSet presAssocID="{63FEDFE2-15C3-455F-A358-352286BEC3B7}" presName="hierChild4" presStyleCnt="0"/>
      <dgm:spPr/>
    </dgm:pt>
    <dgm:pt modelId="{5C9C51B6-0B26-4C4F-A217-D0F061F03195}" type="pres">
      <dgm:prSet presAssocID="{63FEDFE2-15C3-455F-A358-352286BEC3B7}" presName="hierChild5" presStyleCnt="0"/>
      <dgm:spPr/>
    </dgm:pt>
    <dgm:pt modelId="{DC40D37E-B434-4F7E-8A8B-89AF624D5AE0}" type="pres">
      <dgm:prSet presAssocID="{79B8318F-BA1A-491B-9A06-66AAD586930F}" presName="Name37" presStyleLbl="parChTrans1D2" presStyleIdx="2" presStyleCnt="6"/>
      <dgm:spPr/>
      <dgm:t>
        <a:bodyPr/>
        <a:lstStyle/>
        <a:p>
          <a:endParaRPr lang="tr-TR"/>
        </a:p>
      </dgm:t>
    </dgm:pt>
    <dgm:pt modelId="{4CBE5077-AF38-453E-8B73-EB32047BA485}" type="pres">
      <dgm:prSet presAssocID="{1E4C0AE0-2355-4046-B6B7-EC2EA25AE7B2}" presName="hierRoot2" presStyleCnt="0">
        <dgm:presLayoutVars>
          <dgm:hierBranch val="init"/>
        </dgm:presLayoutVars>
      </dgm:prSet>
      <dgm:spPr/>
    </dgm:pt>
    <dgm:pt modelId="{165B2433-9AF8-4DAC-BFB7-B740D5F0EAEE}" type="pres">
      <dgm:prSet presAssocID="{1E4C0AE0-2355-4046-B6B7-EC2EA25AE7B2}" presName="rootComposite" presStyleCnt="0"/>
      <dgm:spPr/>
    </dgm:pt>
    <dgm:pt modelId="{3864DAE6-33E2-45F3-B935-FF4F2C846B7E}" type="pres">
      <dgm:prSet presAssocID="{1E4C0AE0-2355-4046-B6B7-EC2EA25AE7B2}" presName="rootText" presStyleLbl="node2" presStyleIdx="2" presStyleCnt="5" custScaleX="122601">
        <dgm:presLayoutVars>
          <dgm:chPref val="3"/>
        </dgm:presLayoutVars>
      </dgm:prSet>
      <dgm:spPr/>
      <dgm:t>
        <a:bodyPr/>
        <a:lstStyle/>
        <a:p>
          <a:endParaRPr lang="tr-TR"/>
        </a:p>
      </dgm:t>
    </dgm:pt>
    <dgm:pt modelId="{0CBC681F-6B91-4937-ADB7-DC1009F06697}" type="pres">
      <dgm:prSet presAssocID="{1E4C0AE0-2355-4046-B6B7-EC2EA25AE7B2}" presName="rootConnector" presStyleLbl="node2" presStyleIdx="2" presStyleCnt="5"/>
      <dgm:spPr/>
      <dgm:t>
        <a:bodyPr/>
        <a:lstStyle/>
        <a:p>
          <a:endParaRPr lang="tr-TR"/>
        </a:p>
      </dgm:t>
    </dgm:pt>
    <dgm:pt modelId="{B9153B53-0D54-4F4E-ADEB-9D53EEEC1837}" type="pres">
      <dgm:prSet presAssocID="{1E4C0AE0-2355-4046-B6B7-EC2EA25AE7B2}" presName="hierChild4" presStyleCnt="0"/>
      <dgm:spPr/>
    </dgm:pt>
    <dgm:pt modelId="{5F87042E-9326-41C9-A37C-B4FEBACE182F}" type="pres">
      <dgm:prSet presAssocID="{1E4C0AE0-2355-4046-B6B7-EC2EA25AE7B2}" presName="hierChild5" presStyleCnt="0"/>
      <dgm:spPr/>
    </dgm:pt>
    <dgm:pt modelId="{C38A6BD6-AF5F-464B-813D-FA50C9C221DE}" type="pres">
      <dgm:prSet presAssocID="{A2D1062B-0CC7-4370-8993-CCD0D2BAEBEA}" presName="Name37" presStyleLbl="parChTrans1D2" presStyleIdx="3" presStyleCnt="6"/>
      <dgm:spPr/>
      <dgm:t>
        <a:bodyPr/>
        <a:lstStyle/>
        <a:p>
          <a:endParaRPr lang="tr-TR"/>
        </a:p>
      </dgm:t>
    </dgm:pt>
    <dgm:pt modelId="{983D6F7D-74FD-4DDF-9B47-4C5CDDCB0822}" type="pres">
      <dgm:prSet presAssocID="{B0378F76-85D3-472E-9F9E-54AB15324A8E}" presName="hierRoot2" presStyleCnt="0">
        <dgm:presLayoutVars>
          <dgm:hierBranch val="init"/>
        </dgm:presLayoutVars>
      </dgm:prSet>
      <dgm:spPr/>
    </dgm:pt>
    <dgm:pt modelId="{7553689E-5A0A-48AC-BAE8-59D2E010A6B6}" type="pres">
      <dgm:prSet presAssocID="{B0378F76-85D3-472E-9F9E-54AB15324A8E}" presName="rootComposite" presStyleCnt="0"/>
      <dgm:spPr/>
    </dgm:pt>
    <dgm:pt modelId="{EF97F28B-B949-40BD-BD63-23E95A41E586}" type="pres">
      <dgm:prSet presAssocID="{B0378F76-85D3-472E-9F9E-54AB15324A8E}" presName="rootText" presStyleLbl="node2" presStyleIdx="3" presStyleCnt="5">
        <dgm:presLayoutVars>
          <dgm:chPref val="3"/>
        </dgm:presLayoutVars>
      </dgm:prSet>
      <dgm:spPr/>
      <dgm:t>
        <a:bodyPr/>
        <a:lstStyle/>
        <a:p>
          <a:endParaRPr lang="tr-TR"/>
        </a:p>
      </dgm:t>
    </dgm:pt>
    <dgm:pt modelId="{448EBF7C-43C3-435A-81AD-656EB5A6BAEE}" type="pres">
      <dgm:prSet presAssocID="{B0378F76-85D3-472E-9F9E-54AB15324A8E}" presName="rootConnector" presStyleLbl="node2" presStyleIdx="3" presStyleCnt="5"/>
      <dgm:spPr/>
      <dgm:t>
        <a:bodyPr/>
        <a:lstStyle/>
        <a:p>
          <a:endParaRPr lang="tr-TR"/>
        </a:p>
      </dgm:t>
    </dgm:pt>
    <dgm:pt modelId="{41BFC7F8-7A5C-4544-AFDD-D30709CA0F59}" type="pres">
      <dgm:prSet presAssocID="{B0378F76-85D3-472E-9F9E-54AB15324A8E}" presName="hierChild4" presStyleCnt="0"/>
      <dgm:spPr/>
    </dgm:pt>
    <dgm:pt modelId="{9B0CADC6-EFAC-4DC0-A352-C8272FAE8124}" type="pres">
      <dgm:prSet presAssocID="{B0378F76-85D3-472E-9F9E-54AB15324A8E}" presName="hierChild5" presStyleCnt="0"/>
      <dgm:spPr/>
    </dgm:pt>
    <dgm:pt modelId="{5E1EBF0F-FDBB-4815-89AA-938B1553C48A}" type="pres">
      <dgm:prSet presAssocID="{9C844354-EC8F-4B0E-A7DE-7EACB938E902}" presName="Name37" presStyleLbl="parChTrans1D2" presStyleIdx="4" presStyleCnt="6"/>
      <dgm:spPr/>
      <dgm:t>
        <a:bodyPr/>
        <a:lstStyle/>
        <a:p>
          <a:endParaRPr lang="tr-TR"/>
        </a:p>
      </dgm:t>
    </dgm:pt>
    <dgm:pt modelId="{720B41CC-5782-42A6-9F45-C7D7BE5551B7}" type="pres">
      <dgm:prSet presAssocID="{0D373B36-3395-40D9-88EE-07F315D328A7}" presName="hierRoot2" presStyleCnt="0">
        <dgm:presLayoutVars>
          <dgm:hierBranch val="init"/>
        </dgm:presLayoutVars>
      </dgm:prSet>
      <dgm:spPr/>
    </dgm:pt>
    <dgm:pt modelId="{6A3BC0A1-3D4D-4440-9B18-4001D60B49CC}" type="pres">
      <dgm:prSet presAssocID="{0D373B36-3395-40D9-88EE-07F315D328A7}" presName="rootComposite" presStyleCnt="0"/>
      <dgm:spPr/>
    </dgm:pt>
    <dgm:pt modelId="{12805C6A-A9A4-4B7D-95FD-FE8E9B714147}" type="pres">
      <dgm:prSet presAssocID="{0D373B36-3395-40D9-88EE-07F315D328A7}" presName="rootText" presStyleLbl="node2" presStyleIdx="4" presStyleCnt="5">
        <dgm:presLayoutVars>
          <dgm:chPref val="3"/>
        </dgm:presLayoutVars>
      </dgm:prSet>
      <dgm:spPr/>
      <dgm:t>
        <a:bodyPr/>
        <a:lstStyle/>
        <a:p>
          <a:endParaRPr lang="tr-TR"/>
        </a:p>
      </dgm:t>
    </dgm:pt>
    <dgm:pt modelId="{814B8D7D-C987-45E0-8640-99C4CBAE21F7}" type="pres">
      <dgm:prSet presAssocID="{0D373B36-3395-40D9-88EE-07F315D328A7}" presName="rootConnector" presStyleLbl="node2" presStyleIdx="4" presStyleCnt="5"/>
      <dgm:spPr/>
      <dgm:t>
        <a:bodyPr/>
        <a:lstStyle/>
        <a:p>
          <a:endParaRPr lang="tr-TR"/>
        </a:p>
      </dgm:t>
    </dgm:pt>
    <dgm:pt modelId="{2390EF21-DC1C-46EF-8128-996EF04575D9}" type="pres">
      <dgm:prSet presAssocID="{0D373B36-3395-40D9-88EE-07F315D328A7}" presName="hierChild4" presStyleCnt="0"/>
      <dgm:spPr/>
    </dgm:pt>
    <dgm:pt modelId="{C80DE926-4B18-4A97-BF58-5EBF92C55993}" type="pres">
      <dgm:prSet presAssocID="{0D373B36-3395-40D9-88EE-07F315D328A7}" presName="hierChild5" presStyleCnt="0"/>
      <dgm:spPr/>
    </dgm:pt>
    <dgm:pt modelId="{78BB7244-BDA0-405E-8174-04E83916D984}" type="pres">
      <dgm:prSet presAssocID="{3AB01840-DF38-463F-8412-507A91980962}" presName="hierChild3" presStyleCnt="0"/>
      <dgm:spPr/>
    </dgm:pt>
    <dgm:pt modelId="{37C22641-5E35-4521-A755-9720FC73BEEE}" type="pres">
      <dgm:prSet presAssocID="{F0C640A0-66A8-4039-929A-1239C36C3960}" presName="Name111" presStyleLbl="parChTrans1D2" presStyleIdx="5" presStyleCnt="6"/>
      <dgm:spPr/>
      <dgm:t>
        <a:bodyPr/>
        <a:lstStyle/>
        <a:p>
          <a:endParaRPr lang="tr-TR"/>
        </a:p>
      </dgm:t>
    </dgm:pt>
    <dgm:pt modelId="{BF557E2C-D5E0-403F-9115-0F4513EEC7A6}" type="pres">
      <dgm:prSet presAssocID="{7B029C2A-9A55-455D-BBD9-A91A58CD6328}" presName="hierRoot3" presStyleCnt="0">
        <dgm:presLayoutVars>
          <dgm:hierBranch val="init"/>
        </dgm:presLayoutVars>
      </dgm:prSet>
      <dgm:spPr/>
    </dgm:pt>
    <dgm:pt modelId="{ABE89C0D-D49B-49D6-A704-53990F55B38C}" type="pres">
      <dgm:prSet presAssocID="{7B029C2A-9A55-455D-BBD9-A91A58CD6328}" presName="rootComposite3" presStyleCnt="0"/>
      <dgm:spPr/>
    </dgm:pt>
    <dgm:pt modelId="{0048DFC7-8B76-4FAB-A7DA-A335746C0837}" type="pres">
      <dgm:prSet presAssocID="{7B029C2A-9A55-455D-BBD9-A91A58CD6328}" presName="rootText3" presStyleLbl="asst1" presStyleIdx="0" presStyleCnt="1">
        <dgm:presLayoutVars>
          <dgm:chPref val="3"/>
        </dgm:presLayoutVars>
      </dgm:prSet>
      <dgm:spPr/>
      <dgm:t>
        <a:bodyPr/>
        <a:lstStyle/>
        <a:p>
          <a:endParaRPr lang="tr-TR"/>
        </a:p>
      </dgm:t>
    </dgm:pt>
    <dgm:pt modelId="{8848A3BA-F97E-4380-8DC2-81EB71E98688}" type="pres">
      <dgm:prSet presAssocID="{7B029C2A-9A55-455D-BBD9-A91A58CD6328}" presName="rootConnector3" presStyleLbl="asst1" presStyleIdx="0" presStyleCnt="1"/>
      <dgm:spPr/>
      <dgm:t>
        <a:bodyPr/>
        <a:lstStyle/>
        <a:p>
          <a:endParaRPr lang="tr-TR"/>
        </a:p>
      </dgm:t>
    </dgm:pt>
    <dgm:pt modelId="{7E6BB96C-3B5E-4A4A-AFA8-5EE8EB1EB843}" type="pres">
      <dgm:prSet presAssocID="{7B029C2A-9A55-455D-BBD9-A91A58CD6328}" presName="hierChild6" presStyleCnt="0"/>
      <dgm:spPr/>
    </dgm:pt>
    <dgm:pt modelId="{6B788D52-7A2D-4B93-B107-52B56EBE61CF}" type="pres">
      <dgm:prSet presAssocID="{7B029C2A-9A55-455D-BBD9-A91A58CD6328}" presName="hierChild7" presStyleCnt="0"/>
      <dgm:spPr/>
    </dgm:pt>
  </dgm:ptLst>
  <dgm:cxnLst>
    <dgm:cxn modelId="{05EC48DF-B4B4-4F42-80CF-5B2EDB2842BA}" type="presOf" srcId="{7B029C2A-9A55-455D-BBD9-A91A58CD6328}" destId="{0048DFC7-8B76-4FAB-A7DA-A335746C0837}" srcOrd="0" destOrd="0" presId="urn:microsoft.com/office/officeart/2005/8/layout/orgChart1"/>
    <dgm:cxn modelId="{88181F93-2D75-40F9-99A3-96A531ED10A8}" type="presOf" srcId="{9C844354-EC8F-4B0E-A7DE-7EACB938E902}" destId="{5E1EBF0F-FDBB-4815-89AA-938B1553C48A}" srcOrd="0" destOrd="0" presId="urn:microsoft.com/office/officeart/2005/8/layout/orgChart1"/>
    <dgm:cxn modelId="{D48B1E45-3174-4397-AA65-C8F3DBEA34B6}" srcId="{3AB01840-DF38-463F-8412-507A91980962}" destId="{1E4C0AE0-2355-4046-B6B7-EC2EA25AE7B2}" srcOrd="3" destOrd="0" parTransId="{79B8318F-BA1A-491B-9A06-66AAD586930F}" sibTransId="{E7B884CA-7F83-48AA-AC61-EF46C691F013}"/>
    <dgm:cxn modelId="{A7C12224-F276-4348-BD42-EA49BDA62300}" srcId="{3AB01840-DF38-463F-8412-507A91980962}" destId="{B0378F76-85D3-472E-9F9E-54AB15324A8E}" srcOrd="4" destOrd="0" parTransId="{A2D1062B-0CC7-4370-8993-CCD0D2BAEBEA}" sibTransId="{BD6D0847-1F13-46A2-B624-FC92D84AF32D}"/>
    <dgm:cxn modelId="{1860482C-6087-451A-8F83-B6E6554A7866}" type="presOf" srcId="{0D373B36-3395-40D9-88EE-07F315D328A7}" destId="{12805C6A-A9A4-4B7D-95FD-FE8E9B714147}" srcOrd="0" destOrd="0" presId="urn:microsoft.com/office/officeart/2005/8/layout/orgChart1"/>
    <dgm:cxn modelId="{6698E10D-D299-4A29-8AA3-F7C1D7FB085B}" type="presOf" srcId="{A9D04273-0C9E-4F8E-92ED-E9C8E4291CCF}" destId="{4C747A93-83D6-4528-A7B4-D8535049DA78}" srcOrd="0" destOrd="0" presId="urn:microsoft.com/office/officeart/2005/8/layout/orgChart1"/>
    <dgm:cxn modelId="{F3803B07-7692-4A0B-BE6A-2F783557FBEB}" type="presOf" srcId="{7B029C2A-9A55-455D-BBD9-A91A58CD6328}" destId="{8848A3BA-F97E-4380-8DC2-81EB71E98688}" srcOrd="1" destOrd="0" presId="urn:microsoft.com/office/officeart/2005/8/layout/orgChart1"/>
    <dgm:cxn modelId="{23EAC563-A36D-4C7A-802A-E74728563455}" type="presOf" srcId="{79B8318F-BA1A-491B-9A06-66AAD586930F}" destId="{DC40D37E-B434-4F7E-8A8B-89AF624D5AE0}" srcOrd="0" destOrd="0" presId="urn:microsoft.com/office/officeart/2005/8/layout/orgChart1"/>
    <dgm:cxn modelId="{DD3F20F8-BB02-4612-B1A7-D4928921F76F}" srcId="{2EA1B9F9-CE6B-46B3-93EB-C6696161362E}" destId="{3AB01840-DF38-463F-8412-507A91980962}" srcOrd="0" destOrd="0" parTransId="{7D0E4F65-A5BE-4D70-A4BF-1F9E394CF8F7}" sibTransId="{03D2A915-F587-49A3-AE5A-F53FD8A53915}"/>
    <dgm:cxn modelId="{49034203-B2D6-459D-A70B-90CF686243D3}" type="presOf" srcId="{1E4C0AE0-2355-4046-B6B7-EC2EA25AE7B2}" destId="{3864DAE6-33E2-45F3-B935-FF4F2C846B7E}" srcOrd="0" destOrd="0" presId="urn:microsoft.com/office/officeart/2005/8/layout/orgChart1"/>
    <dgm:cxn modelId="{ACB4AB0B-75D4-4EC5-9BA7-D7D7EF62DF59}" type="presOf" srcId="{F0C640A0-66A8-4039-929A-1239C36C3960}" destId="{37C22641-5E35-4521-A755-9720FC73BEEE}" srcOrd="0" destOrd="0" presId="urn:microsoft.com/office/officeart/2005/8/layout/orgChart1"/>
    <dgm:cxn modelId="{ACA7D35B-5CC9-4DDE-8FB2-387256BF7670}" srcId="{3AB01840-DF38-463F-8412-507A91980962}" destId="{D51CD7A0-0FDF-4923-8F2C-AA3983ABEE3C}" srcOrd="1" destOrd="0" parTransId="{6DC23A07-89EE-4FFE-BDB0-7ABC348EEF42}" sibTransId="{3D58CCC3-34D8-4590-B583-E606F9962A17}"/>
    <dgm:cxn modelId="{AAE61403-475C-478E-94E3-780061A343CF}" type="presOf" srcId="{B0378F76-85D3-472E-9F9E-54AB15324A8E}" destId="{448EBF7C-43C3-435A-81AD-656EB5A6BAEE}" srcOrd="1" destOrd="0" presId="urn:microsoft.com/office/officeart/2005/8/layout/orgChart1"/>
    <dgm:cxn modelId="{3386F1D1-9D23-404D-93FD-5719D43A84A8}" type="presOf" srcId="{3AB01840-DF38-463F-8412-507A91980962}" destId="{2F9009F0-7A7A-4891-BAFF-776CFED1B37F}" srcOrd="0" destOrd="0" presId="urn:microsoft.com/office/officeart/2005/8/layout/orgChart1"/>
    <dgm:cxn modelId="{BF969DA9-4EE6-4D30-BD34-CBA411B42098}" srcId="{3AB01840-DF38-463F-8412-507A91980962}" destId="{63FEDFE2-15C3-455F-A358-352286BEC3B7}" srcOrd="2" destOrd="0" parTransId="{A9D04273-0C9E-4F8E-92ED-E9C8E4291CCF}" sibTransId="{04E49648-7A37-49A4-9F5C-A2EF35DD1F22}"/>
    <dgm:cxn modelId="{D0E83D2D-4537-4778-9950-0768FC8FFB38}" type="presOf" srcId="{63FEDFE2-15C3-455F-A358-352286BEC3B7}" destId="{79BACC75-0948-4C83-8B93-552F0BAFD7B7}" srcOrd="0" destOrd="0" presId="urn:microsoft.com/office/officeart/2005/8/layout/orgChart1"/>
    <dgm:cxn modelId="{3507710D-A78C-4376-9362-2A4D8D4F46BE}" type="presOf" srcId="{B0378F76-85D3-472E-9F9E-54AB15324A8E}" destId="{EF97F28B-B949-40BD-BD63-23E95A41E586}" srcOrd="0" destOrd="0" presId="urn:microsoft.com/office/officeart/2005/8/layout/orgChart1"/>
    <dgm:cxn modelId="{4579BBE3-97CF-4126-BF8C-EB74D9776EDA}" srcId="{3AB01840-DF38-463F-8412-507A91980962}" destId="{7B029C2A-9A55-455D-BBD9-A91A58CD6328}" srcOrd="0" destOrd="0" parTransId="{F0C640A0-66A8-4039-929A-1239C36C3960}" sibTransId="{EEF55387-7D7B-4C0F-B798-817EDD75F410}"/>
    <dgm:cxn modelId="{94A9AC1A-4222-4941-A2EF-E8BB557964AB}" type="presOf" srcId="{2EA1B9F9-CE6B-46B3-93EB-C6696161362E}" destId="{E0E7FE33-2469-4DED-BCE8-39C3C83A82F4}" srcOrd="0" destOrd="0" presId="urn:microsoft.com/office/officeart/2005/8/layout/orgChart1"/>
    <dgm:cxn modelId="{5670D593-9CC9-44C0-A2B9-A6528DE57C83}" type="presOf" srcId="{A2D1062B-0CC7-4370-8993-CCD0D2BAEBEA}" destId="{C38A6BD6-AF5F-464B-813D-FA50C9C221DE}" srcOrd="0" destOrd="0" presId="urn:microsoft.com/office/officeart/2005/8/layout/orgChart1"/>
    <dgm:cxn modelId="{E5C90CF2-969F-4092-9513-B609600D2A6B}" type="presOf" srcId="{D51CD7A0-0FDF-4923-8F2C-AA3983ABEE3C}" destId="{003FE445-19A1-4474-908E-50F7F58658B8}" srcOrd="1" destOrd="0" presId="urn:microsoft.com/office/officeart/2005/8/layout/orgChart1"/>
    <dgm:cxn modelId="{38BDEA0B-4C89-403A-A1AA-BA45447197A6}" type="presOf" srcId="{6DC23A07-89EE-4FFE-BDB0-7ABC348EEF42}" destId="{BB898D87-4F08-4788-8BF3-2B1231C8EBFD}" srcOrd="0" destOrd="0" presId="urn:microsoft.com/office/officeart/2005/8/layout/orgChart1"/>
    <dgm:cxn modelId="{E227F69A-2C3C-4C6A-AE95-C3387D923E0D}" srcId="{3AB01840-DF38-463F-8412-507A91980962}" destId="{0D373B36-3395-40D9-88EE-07F315D328A7}" srcOrd="5" destOrd="0" parTransId="{9C844354-EC8F-4B0E-A7DE-7EACB938E902}" sibTransId="{DBB15C59-5C5B-45F9-98B1-595E2FCC8F5D}"/>
    <dgm:cxn modelId="{F2015035-9401-4E7E-96A0-B52DCF636380}" type="presOf" srcId="{63FEDFE2-15C3-455F-A358-352286BEC3B7}" destId="{704E1E1B-7CBE-4E2C-8EED-0989873B0D9C}" srcOrd="1" destOrd="0" presId="urn:microsoft.com/office/officeart/2005/8/layout/orgChart1"/>
    <dgm:cxn modelId="{C8D1AA26-9F51-4BCF-984B-9BD00993DEC0}" type="presOf" srcId="{0D373B36-3395-40D9-88EE-07F315D328A7}" destId="{814B8D7D-C987-45E0-8640-99C4CBAE21F7}" srcOrd="1" destOrd="0" presId="urn:microsoft.com/office/officeart/2005/8/layout/orgChart1"/>
    <dgm:cxn modelId="{AE383592-8D0D-4EFA-B875-4EDA284CA647}" type="presOf" srcId="{1E4C0AE0-2355-4046-B6B7-EC2EA25AE7B2}" destId="{0CBC681F-6B91-4937-ADB7-DC1009F06697}" srcOrd="1" destOrd="0" presId="urn:microsoft.com/office/officeart/2005/8/layout/orgChart1"/>
    <dgm:cxn modelId="{D1F99891-5B72-4BC8-A4CA-3A5AC38F1480}" type="presOf" srcId="{3AB01840-DF38-463F-8412-507A91980962}" destId="{7E0DD4B8-56FF-46A0-83A4-F3BB32DFA0AA}" srcOrd="1" destOrd="0" presId="urn:microsoft.com/office/officeart/2005/8/layout/orgChart1"/>
    <dgm:cxn modelId="{75270137-BBE6-4462-8305-478684060715}" type="presOf" srcId="{D51CD7A0-0FDF-4923-8F2C-AA3983ABEE3C}" destId="{F6D98A30-E67D-4269-9CDB-F9F29B7917E1}" srcOrd="0" destOrd="0" presId="urn:microsoft.com/office/officeart/2005/8/layout/orgChart1"/>
    <dgm:cxn modelId="{68EAC89D-4D47-4CD2-82CF-7EA45C04E906}" type="presParOf" srcId="{E0E7FE33-2469-4DED-BCE8-39C3C83A82F4}" destId="{4812F582-7757-4B01-9C4B-1B613AC6274B}" srcOrd="0" destOrd="0" presId="urn:microsoft.com/office/officeart/2005/8/layout/orgChart1"/>
    <dgm:cxn modelId="{21D38027-5F39-4847-9EAE-79A8A275D7DB}" type="presParOf" srcId="{4812F582-7757-4B01-9C4B-1B613AC6274B}" destId="{6ADA4BD2-9110-452C-9AF7-009ECEC3724D}" srcOrd="0" destOrd="0" presId="urn:microsoft.com/office/officeart/2005/8/layout/orgChart1"/>
    <dgm:cxn modelId="{F0139215-0573-4C2C-A78B-380FCEBEADDC}" type="presParOf" srcId="{6ADA4BD2-9110-452C-9AF7-009ECEC3724D}" destId="{2F9009F0-7A7A-4891-BAFF-776CFED1B37F}" srcOrd="0" destOrd="0" presId="urn:microsoft.com/office/officeart/2005/8/layout/orgChart1"/>
    <dgm:cxn modelId="{A4CB2E8F-CA41-457C-B1F9-C98DBDC6863D}" type="presParOf" srcId="{6ADA4BD2-9110-452C-9AF7-009ECEC3724D}" destId="{7E0DD4B8-56FF-46A0-83A4-F3BB32DFA0AA}" srcOrd="1" destOrd="0" presId="urn:microsoft.com/office/officeart/2005/8/layout/orgChart1"/>
    <dgm:cxn modelId="{88599DB0-66D7-4606-BD23-E1D64289C026}" type="presParOf" srcId="{4812F582-7757-4B01-9C4B-1B613AC6274B}" destId="{8445A8B6-BC50-4BB8-8D72-45AA5B369726}" srcOrd="1" destOrd="0" presId="urn:microsoft.com/office/officeart/2005/8/layout/orgChart1"/>
    <dgm:cxn modelId="{DF1E44DF-6ADE-4C35-B569-781283720427}" type="presParOf" srcId="{8445A8B6-BC50-4BB8-8D72-45AA5B369726}" destId="{BB898D87-4F08-4788-8BF3-2B1231C8EBFD}" srcOrd="0" destOrd="0" presId="urn:microsoft.com/office/officeart/2005/8/layout/orgChart1"/>
    <dgm:cxn modelId="{584B746E-41A6-4A63-9FDB-A245E3EA5ACC}" type="presParOf" srcId="{8445A8B6-BC50-4BB8-8D72-45AA5B369726}" destId="{CEF23DC9-D8EA-4F47-8781-0A2A550F7266}" srcOrd="1" destOrd="0" presId="urn:microsoft.com/office/officeart/2005/8/layout/orgChart1"/>
    <dgm:cxn modelId="{228220FD-06C9-463E-B0A4-7E845C4F1C09}" type="presParOf" srcId="{CEF23DC9-D8EA-4F47-8781-0A2A550F7266}" destId="{77F6AC11-9F88-4B3E-B147-A81FBA5F729C}" srcOrd="0" destOrd="0" presId="urn:microsoft.com/office/officeart/2005/8/layout/orgChart1"/>
    <dgm:cxn modelId="{D9BC93FB-DA96-4ACB-BF87-84D8E70BFBB3}" type="presParOf" srcId="{77F6AC11-9F88-4B3E-B147-A81FBA5F729C}" destId="{F6D98A30-E67D-4269-9CDB-F9F29B7917E1}" srcOrd="0" destOrd="0" presId="urn:microsoft.com/office/officeart/2005/8/layout/orgChart1"/>
    <dgm:cxn modelId="{E2DA89C3-9C99-4218-8BD0-5BA1B50ED188}" type="presParOf" srcId="{77F6AC11-9F88-4B3E-B147-A81FBA5F729C}" destId="{003FE445-19A1-4474-908E-50F7F58658B8}" srcOrd="1" destOrd="0" presId="urn:microsoft.com/office/officeart/2005/8/layout/orgChart1"/>
    <dgm:cxn modelId="{EDD2D517-7500-459E-A1D1-BC721BDA192C}" type="presParOf" srcId="{CEF23DC9-D8EA-4F47-8781-0A2A550F7266}" destId="{6D0D3BD6-527C-41AF-A3F0-D85A7992621A}" srcOrd="1" destOrd="0" presId="urn:microsoft.com/office/officeart/2005/8/layout/orgChart1"/>
    <dgm:cxn modelId="{6C01D614-3318-4033-A32F-9B2783C1D11E}" type="presParOf" srcId="{CEF23DC9-D8EA-4F47-8781-0A2A550F7266}" destId="{C8B7D3A8-8638-4CCC-BB23-6215310F3D41}" srcOrd="2" destOrd="0" presId="urn:microsoft.com/office/officeart/2005/8/layout/orgChart1"/>
    <dgm:cxn modelId="{EB5E1161-6C1B-4906-979A-92B15AD9BEDD}" type="presParOf" srcId="{8445A8B6-BC50-4BB8-8D72-45AA5B369726}" destId="{4C747A93-83D6-4528-A7B4-D8535049DA78}" srcOrd="2" destOrd="0" presId="urn:microsoft.com/office/officeart/2005/8/layout/orgChart1"/>
    <dgm:cxn modelId="{737E0572-078D-48FB-8E35-B3BFA223BC87}" type="presParOf" srcId="{8445A8B6-BC50-4BB8-8D72-45AA5B369726}" destId="{1A3447DE-309A-478E-BC0C-7846F9BA7433}" srcOrd="3" destOrd="0" presId="urn:microsoft.com/office/officeart/2005/8/layout/orgChart1"/>
    <dgm:cxn modelId="{91EA50B8-EC62-419F-83CD-3C2DBF38BA59}" type="presParOf" srcId="{1A3447DE-309A-478E-BC0C-7846F9BA7433}" destId="{4E73E220-EEF8-4087-86B0-38CD3112F806}" srcOrd="0" destOrd="0" presId="urn:microsoft.com/office/officeart/2005/8/layout/orgChart1"/>
    <dgm:cxn modelId="{41B8E72D-E934-4C76-B62F-346DEC9AB78A}" type="presParOf" srcId="{4E73E220-EEF8-4087-86B0-38CD3112F806}" destId="{79BACC75-0948-4C83-8B93-552F0BAFD7B7}" srcOrd="0" destOrd="0" presId="urn:microsoft.com/office/officeart/2005/8/layout/orgChart1"/>
    <dgm:cxn modelId="{741E2856-3F20-4DF7-BCD7-8E9AC92D1CF4}" type="presParOf" srcId="{4E73E220-EEF8-4087-86B0-38CD3112F806}" destId="{704E1E1B-7CBE-4E2C-8EED-0989873B0D9C}" srcOrd="1" destOrd="0" presId="urn:microsoft.com/office/officeart/2005/8/layout/orgChart1"/>
    <dgm:cxn modelId="{CFC5D138-D8AE-4014-8763-6D4CDA29A0C2}" type="presParOf" srcId="{1A3447DE-309A-478E-BC0C-7846F9BA7433}" destId="{BDBB1008-BDDD-4560-A077-2BD357B9DA0A}" srcOrd="1" destOrd="0" presId="urn:microsoft.com/office/officeart/2005/8/layout/orgChart1"/>
    <dgm:cxn modelId="{98526911-5519-4981-A433-2D8A5213C20E}" type="presParOf" srcId="{1A3447DE-309A-478E-BC0C-7846F9BA7433}" destId="{5C9C51B6-0B26-4C4F-A217-D0F061F03195}" srcOrd="2" destOrd="0" presId="urn:microsoft.com/office/officeart/2005/8/layout/orgChart1"/>
    <dgm:cxn modelId="{1C24FD6A-08FD-4281-BF86-F412F7A868C1}" type="presParOf" srcId="{8445A8B6-BC50-4BB8-8D72-45AA5B369726}" destId="{DC40D37E-B434-4F7E-8A8B-89AF624D5AE0}" srcOrd="4" destOrd="0" presId="urn:microsoft.com/office/officeart/2005/8/layout/orgChart1"/>
    <dgm:cxn modelId="{90C87D27-2072-4454-A09C-5AB06155896B}" type="presParOf" srcId="{8445A8B6-BC50-4BB8-8D72-45AA5B369726}" destId="{4CBE5077-AF38-453E-8B73-EB32047BA485}" srcOrd="5" destOrd="0" presId="urn:microsoft.com/office/officeart/2005/8/layout/orgChart1"/>
    <dgm:cxn modelId="{E0F2C09A-034A-462F-B293-E50F226C78B5}" type="presParOf" srcId="{4CBE5077-AF38-453E-8B73-EB32047BA485}" destId="{165B2433-9AF8-4DAC-BFB7-B740D5F0EAEE}" srcOrd="0" destOrd="0" presId="urn:microsoft.com/office/officeart/2005/8/layout/orgChart1"/>
    <dgm:cxn modelId="{9AAAC277-D817-4A0C-B15C-D78387E4F6D2}" type="presParOf" srcId="{165B2433-9AF8-4DAC-BFB7-B740D5F0EAEE}" destId="{3864DAE6-33E2-45F3-B935-FF4F2C846B7E}" srcOrd="0" destOrd="0" presId="urn:microsoft.com/office/officeart/2005/8/layout/orgChart1"/>
    <dgm:cxn modelId="{5DAA9593-5CC8-456D-A044-D1DB3787A295}" type="presParOf" srcId="{165B2433-9AF8-4DAC-BFB7-B740D5F0EAEE}" destId="{0CBC681F-6B91-4937-ADB7-DC1009F06697}" srcOrd="1" destOrd="0" presId="urn:microsoft.com/office/officeart/2005/8/layout/orgChart1"/>
    <dgm:cxn modelId="{94FE5C5A-7647-41B9-B84D-2835C83AE74D}" type="presParOf" srcId="{4CBE5077-AF38-453E-8B73-EB32047BA485}" destId="{B9153B53-0D54-4F4E-ADEB-9D53EEEC1837}" srcOrd="1" destOrd="0" presId="urn:microsoft.com/office/officeart/2005/8/layout/orgChart1"/>
    <dgm:cxn modelId="{B6E96986-E702-4930-9C32-6E9A0B9DBFA7}" type="presParOf" srcId="{4CBE5077-AF38-453E-8B73-EB32047BA485}" destId="{5F87042E-9326-41C9-A37C-B4FEBACE182F}" srcOrd="2" destOrd="0" presId="urn:microsoft.com/office/officeart/2005/8/layout/orgChart1"/>
    <dgm:cxn modelId="{D9313CFC-20DD-48DD-A7B4-1C913EA9AA6C}" type="presParOf" srcId="{8445A8B6-BC50-4BB8-8D72-45AA5B369726}" destId="{C38A6BD6-AF5F-464B-813D-FA50C9C221DE}" srcOrd="6" destOrd="0" presId="urn:microsoft.com/office/officeart/2005/8/layout/orgChart1"/>
    <dgm:cxn modelId="{44D1C484-F5D5-47DD-BC8A-CD905FD1A093}" type="presParOf" srcId="{8445A8B6-BC50-4BB8-8D72-45AA5B369726}" destId="{983D6F7D-74FD-4DDF-9B47-4C5CDDCB0822}" srcOrd="7" destOrd="0" presId="urn:microsoft.com/office/officeart/2005/8/layout/orgChart1"/>
    <dgm:cxn modelId="{38D0B2C9-59C7-49A1-B74F-46137A6997A8}" type="presParOf" srcId="{983D6F7D-74FD-4DDF-9B47-4C5CDDCB0822}" destId="{7553689E-5A0A-48AC-BAE8-59D2E010A6B6}" srcOrd="0" destOrd="0" presId="urn:microsoft.com/office/officeart/2005/8/layout/orgChart1"/>
    <dgm:cxn modelId="{B57D1BD7-86C5-4B19-AE11-EEFE7420CC23}" type="presParOf" srcId="{7553689E-5A0A-48AC-BAE8-59D2E010A6B6}" destId="{EF97F28B-B949-40BD-BD63-23E95A41E586}" srcOrd="0" destOrd="0" presId="urn:microsoft.com/office/officeart/2005/8/layout/orgChart1"/>
    <dgm:cxn modelId="{C14B101F-E2EA-4215-9F36-154B00EF3042}" type="presParOf" srcId="{7553689E-5A0A-48AC-BAE8-59D2E010A6B6}" destId="{448EBF7C-43C3-435A-81AD-656EB5A6BAEE}" srcOrd="1" destOrd="0" presId="urn:microsoft.com/office/officeart/2005/8/layout/orgChart1"/>
    <dgm:cxn modelId="{8D5CAD59-47C8-4C72-8491-A4FC9D3AFB8E}" type="presParOf" srcId="{983D6F7D-74FD-4DDF-9B47-4C5CDDCB0822}" destId="{41BFC7F8-7A5C-4544-AFDD-D30709CA0F59}" srcOrd="1" destOrd="0" presId="urn:microsoft.com/office/officeart/2005/8/layout/orgChart1"/>
    <dgm:cxn modelId="{11F6AAAC-CB55-47D7-95E4-71F13D722522}" type="presParOf" srcId="{983D6F7D-74FD-4DDF-9B47-4C5CDDCB0822}" destId="{9B0CADC6-EFAC-4DC0-A352-C8272FAE8124}" srcOrd="2" destOrd="0" presId="urn:microsoft.com/office/officeart/2005/8/layout/orgChart1"/>
    <dgm:cxn modelId="{A7A75C9C-458C-4E43-9C87-76D9CB3963E1}" type="presParOf" srcId="{8445A8B6-BC50-4BB8-8D72-45AA5B369726}" destId="{5E1EBF0F-FDBB-4815-89AA-938B1553C48A}" srcOrd="8" destOrd="0" presId="urn:microsoft.com/office/officeart/2005/8/layout/orgChart1"/>
    <dgm:cxn modelId="{8799447D-3125-4FF0-AF3D-ACEFF05ECA17}" type="presParOf" srcId="{8445A8B6-BC50-4BB8-8D72-45AA5B369726}" destId="{720B41CC-5782-42A6-9F45-C7D7BE5551B7}" srcOrd="9" destOrd="0" presId="urn:microsoft.com/office/officeart/2005/8/layout/orgChart1"/>
    <dgm:cxn modelId="{5AA7ED07-162C-479C-A4A2-B3B37A8B8BC2}" type="presParOf" srcId="{720B41CC-5782-42A6-9F45-C7D7BE5551B7}" destId="{6A3BC0A1-3D4D-4440-9B18-4001D60B49CC}" srcOrd="0" destOrd="0" presId="urn:microsoft.com/office/officeart/2005/8/layout/orgChart1"/>
    <dgm:cxn modelId="{CFBD4C40-DDF3-40D6-93CE-D151F8510841}" type="presParOf" srcId="{6A3BC0A1-3D4D-4440-9B18-4001D60B49CC}" destId="{12805C6A-A9A4-4B7D-95FD-FE8E9B714147}" srcOrd="0" destOrd="0" presId="urn:microsoft.com/office/officeart/2005/8/layout/orgChart1"/>
    <dgm:cxn modelId="{2C59EBD1-040D-499C-A424-229BCC29A22F}" type="presParOf" srcId="{6A3BC0A1-3D4D-4440-9B18-4001D60B49CC}" destId="{814B8D7D-C987-45E0-8640-99C4CBAE21F7}" srcOrd="1" destOrd="0" presId="urn:microsoft.com/office/officeart/2005/8/layout/orgChart1"/>
    <dgm:cxn modelId="{37307C04-9059-4E47-BECA-BB5843380652}" type="presParOf" srcId="{720B41CC-5782-42A6-9F45-C7D7BE5551B7}" destId="{2390EF21-DC1C-46EF-8128-996EF04575D9}" srcOrd="1" destOrd="0" presId="urn:microsoft.com/office/officeart/2005/8/layout/orgChart1"/>
    <dgm:cxn modelId="{1D3A810F-9C28-4EB3-927B-F35739925958}" type="presParOf" srcId="{720B41CC-5782-42A6-9F45-C7D7BE5551B7}" destId="{C80DE926-4B18-4A97-BF58-5EBF92C55993}" srcOrd="2" destOrd="0" presId="urn:microsoft.com/office/officeart/2005/8/layout/orgChart1"/>
    <dgm:cxn modelId="{DF367F9A-C331-487F-944A-46131FB2F50C}" type="presParOf" srcId="{4812F582-7757-4B01-9C4B-1B613AC6274B}" destId="{78BB7244-BDA0-405E-8174-04E83916D984}" srcOrd="2" destOrd="0" presId="urn:microsoft.com/office/officeart/2005/8/layout/orgChart1"/>
    <dgm:cxn modelId="{1A643FFD-89C7-413B-8597-5C77D9FD344F}" type="presParOf" srcId="{78BB7244-BDA0-405E-8174-04E83916D984}" destId="{37C22641-5E35-4521-A755-9720FC73BEEE}" srcOrd="0" destOrd="0" presId="urn:microsoft.com/office/officeart/2005/8/layout/orgChart1"/>
    <dgm:cxn modelId="{A87822EA-C051-485D-B9E2-9F9B0198F07C}" type="presParOf" srcId="{78BB7244-BDA0-405E-8174-04E83916D984}" destId="{BF557E2C-D5E0-403F-9115-0F4513EEC7A6}" srcOrd="1" destOrd="0" presId="urn:microsoft.com/office/officeart/2005/8/layout/orgChart1"/>
    <dgm:cxn modelId="{214C91DC-CADA-4215-BF98-325ABAF4BC0E}" type="presParOf" srcId="{BF557E2C-D5E0-403F-9115-0F4513EEC7A6}" destId="{ABE89C0D-D49B-49D6-A704-53990F55B38C}" srcOrd="0" destOrd="0" presId="urn:microsoft.com/office/officeart/2005/8/layout/orgChart1"/>
    <dgm:cxn modelId="{773929D7-69D4-4F1B-9748-67986BA5AA98}" type="presParOf" srcId="{ABE89C0D-D49B-49D6-A704-53990F55B38C}" destId="{0048DFC7-8B76-4FAB-A7DA-A335746C0837}" srcOrd="0" destOrd="0" presId="urn:microsoft.com/office/officeart/2005/8/layout/orgChart1"/>
    <dgm:cxn modelId="{CBAE985E-2998-4BDB-8867-59F6F6A5194A}" type="presParOf" srcId="{ABE89C0D-D49B-49D6-A704-53990F55B38C}" destId="{8848A3BA-F97E-4380-8DC2-81EB71E98688}" srcOrd="1" destOrd="0" presId="urn:microsoft.com/office/officeart/2005/8/layout/orgChart1"/>
    <dgm:cxn modelId="{B51C735F-309D-4D73-8E2A-5405422B2E7E}" type="presParOf" srcId="{BF557E2C-D5E0-403F-9115-0F4513EEC7A6}" destId="{7E6BB96C-3B5E-4A4A-AFA8-5EE8EB1EB843}" srcOrd="1" destOrd="0" presId="urn:microsoft.com/office/officeart/2005/8/layout/orgChart1"/>
    <dgm:cxn modelId="{864A6BD4-24C6-473B-B4DD-F7ECB0C5B0B8}" type="presParOf" srcId="{BF557E2C-D5E0-403F-9115-0F4513EEC7A6}" destId="{6B788D52-7A2D-4B93-B107-52B56EBE61C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22641-5E35-4521-A755-9720FC73BEEE}">
      <dsp:nvSpPr>
        <dsp:cNvPr id="0" name=""/>
        <dsp:cNvSpPr/>
      </dsp:nvSpPr>
      <dsp:spPr>
        <a:xfrm>
          <a:off x="3870333" y="2020994"/>
          <a:ext cx="135284" cy="592676"/>
        </a:xfrm>
        <a:custGeom>
          <a:avLst/>
          <a:gdLst/>
          <a:ahLst/>
          <a:cxnLst/>
          <a:rect l="0" t="0" r="0" b="0"/>
          <a:pathLst>
            <a:path>
              <a:moveTo>
                <a:pt x="135284" y="0"/>
              </a:moveTo>
              <a:lnTo>
                <a:pt x="135284" y="592676"/>
              </a:lnTo>
              <a:lnTo>
                <a:pt x="0" y="5926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1EBF0F-FDBB-4815-89AA-938B1553C48A}">
      <dsp:nvSpPr>
        <dsp:cNvPr id="0" name=""/>
        <dsp:cNvSpPr/>
      </dsp:nvSpPr>
      <dsp:spPr>
        <a:xfrm>
          <a:off x="4005618" y="2020994"/>
          <a:ext cx="3355620" cy="1185353"/>
        </a:xfrm>
        <a:custGeom>
          <a:avLst/>
          <a:gdLst/>
          <a:ahLst/>
          <a:cxnLst/>
          <a:rect l="0" t="0" r="0" b="0"/>
          <a:pathLst>
            <a:path>
              <a:moveTo>
                <a:pt x="0" y="0"/>
              </a:moveTo>
              <a:lnTo>
                <a:pt x="0" y="1050068"/>
              </a:lnTo>
              <a:lnTo>
                <a:pt x="3355620" y="1050068"/>
              </a:lnTo>
              <a:lnTo>
                <a:pt x="3355620" y="11853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A6BD6-AF5F-464B-813D-FA50C9C221DE}">
      <dsp:nvSpPr>
        <dsp:cNvPr id="0" name=""/>
        <dsp:cNvSpPr/>
      </dsp:nvSpPr>
      <dsp:spPr>
        <a:xfrm>
          <a:off x="4005618" y="2020994"/>
          <a:ext cx="1796622" cy="1185353"/>
        </a:xfrm>
        <a:custGeom>
          <a:avLst/>
          <a:gdLst/>
          <a:ahLst/>
          <a:cxnLst/>
          <a:rect l="0" t="0" r="0" b="0"/>
          <a:pathLst>
            <a:path>
              <a:moveTo>
                <a:pt x="0" y="0"/>
              </a:moveTo>
              <a:lnTo>
                <a:pt x="0" y="1050068"/>
              </a:lnTo>
              <a:lnTo>
                <a:pt x="1796622" y="1050068"/>
              </a:lnTo>
              <a:lnTo>
                <a:pt x="1796622" y="11853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0D37E-B434-4F7E-8A8B-89AF624D5AE0}">
      <dsp:nvSpPr>
        <dsp:cNvPr id="0" name=""/>
        <dsp:cNvSpPr/>
      </dsp:nvSpPr>
      <dsp:spPr>
        <a:xfrm>
          <a:off x="4005618" y="2020994"/>
          <a:ext cx="92025" cy="1185353"/>
        </a:xfrm>
        <a:custGeom>
          <a:avLst/>
          <a:gdLst/>
          <a:ahLst/>
          <a:cxnLst/>
          <a:rect l="0" t="0" r="0" b="0"/>
          <a:pathLst>
            <a:path>
              <a:moveTo>
                <a:pt x="0" y="0"/>
              </a:moveTo>
              <a:lnTo>
                <a:pt x="0" y="1050068"/>
              </a:lnTo>
              <a:lnTo>
                <a:pt x="92025" y="1050068"/>
              </a:lnTo>
              <a:lnTo>
                <a:pt x="92025" y="11853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47A93-83D6-4528-A7B4-D8535049DA78}">
      <dsp:nvSpPr>
        <dsp:cNvPr id="0" name=""/>
        <dsp:cNvSpPr/>
      </dsp:nvSpPr>
      <dsp:spPr>
        <a:xfrm>
          <a:off x="2393047" y="2020994"/>
          <a:ext cx="1612570" cy="1185353"/>
        </a:xfrm>
        <a:custGeom>
          <a:avLst/>
          <a:gdLst/>
          <a:ahLst/>
          <a:cxnLst/>
          <a:rect l="0" t="0" r="0" b="0"/>
          <a:pathLst>
            <a:path>
              <a:moveTo>
                <a:pt x="1612570" y="0"/>
              </a:moveTo>
              <a:lnTo>
                <a:pt x="1612570" y="1050068"/>
              </a:lnTo>
              <a:lnTo>
                <a:pt x="0" y="1050068"/>
              </a:lnTo>
              <a:lnTo>
                <a:pt x="0" y="11853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898D87-4F08-4788-8BF3-2B1231C8EBFD}">
      <dsp:nvSpPr>
        <dsp:cNvPr id="0" name=""/>
        <dsp:cNvSpPr/>
      </dsp:nvSpPr>
      <dsp:spPr>
        <a:xfrm>
          <a:off x="742023" y="2020994"/>
          <a:ext cx="3263594" cy="1185353"/>
        </a:xfrm>
        <a:custGeom>
          <a:avLst/>
          <a:gdLst/>
          <a:ahLst/>
          <a:cxnLst/>
          <a:rect l="0" t="0" r="0" b="0"/>
          <a:pathLst>
            <a:path>
              <a:moveTo>
                <a:pt x="3263594" y="0"/>
              </a:moveTo>
              <a:lnTo>
                <a:pt x="3263594" y="1050068"/>
              </a:lnTo>
              <a:lnTo>
                <a:pt x="0" y="1050068"/>
              </a:lnTo>
              <a:lnTo>
                <a:pt x="0" y="11853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009F0-7A7A-4891-BAFF-776CFED1B37F}">
      <dsp:nvSpPr>
        <dsp:cNvPr id="0" name=""/>
        <dsp:cNvSpPr/>
      </dsp:nvSpPr>
      <dsp:spPr>
        <a:xfrm>
          <a:off x="1665027" y="1132765"/>
          <a:ext cx="4681181" cy="888229"/>
        </a:xfrm>
        <a:prstGeom prst="rect">
          <a:avLst/>
        </a:prstGeom>
        <a:solidFill>
          <a:schemeClr val="bg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2">
                  <a:lumMod val="75000"/>
                </a:schemeClr>
              </a:solidFill>
            </a:rPr>
            <a:t>CUMHUR BAŞKANLIĞI</a:t>
          </a:r>
        </a:p>
        <a:p>
          <a:pPr lvl="0" algn="ctr" defTabSz="755650">
            <a:lnSpc>
              <a:spcPct val="90000"/>
            </a:lnSpc>
            <a:spcBef>
              <a:spcPct val="0"/>
            </a:spcBef>
            <a:spcAft>
              <a:spcPct val="35000"/>
            </a:spcAft>
          </a:pPr>
          <a:r>
            <a:rPr lang="tr-TR" sz="1700" b="1" kern="1200" dirty="0" smtClean="0">
              <a:solidFill>
                <a:schemeClr val="tx2">
                  <a:lumMod val="75000"/>
                </a:schemeClr>
              </a:solidFill>
            </a:rPr>
            <a:t>İNSAN KAYNAKLARI OFİSİ</a:t>
          </a:r>
          <a:endParaRPr lang="tr-TR" sz="1700" b="1" kern="1200" dirty="0">
            <a:solidFill>
              <a:schemeClr val="tx2">
                <a:lumMod val="75000"/>
              </a:schemeClr>
            </a:solidFill>
          </a:endParaRPr>
        </a:p>
      </dsp:txBody>
      <dsp:txXfrm>
        <a:off x="1665027" y="1132765"/>
        <a:ext cx="4681181" cy="888229"/>
      </dsp:txXfrm>
    </dsp:sp>
    <dsp:sp modelId="{F6D98A30-E67D-4269-9CDB-F9F29B7917E1}">
      <dsp:nvSpPr>
        <dsp:cNvPr id="0" name=""/>
        <dsp:cNvSpPr/>
      </dsp:nvSpPr>
      <dsp:spPr>
        <a:xfrm>
          <a:off x="5782" y="3206348"/>
          <a:ext cx="1472480" cy="644214"/>
        </a:xfrm>
        <a:prstGeom prst="rect">
          <a:avLst/>
        </a:prstGeom>
        <a:solidFill>
          <a:schemeClr val="bg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solidFill>
                <a:schemeClr val="tx2">
                  <a:lumMod val="75000"/>
                </a:schemeClr>
              </a:solidFill>
            </a:rPr>
            <a:t>YETENEK KAPISI</a:t>
          </a:r>
          <a:endParaRPr lang="tr-TR" sz="1700" kern="1200" dirty="0">
            <a:solidFill>
              <a:schemeClr val="tx2">
                <a:lumMod val="75000"/>
              </a:schemeClr>
            </a:solidFill>
          </a:endParaRPr>
        </a:p>
      </dsp:txBody>
      <dsp:txXfrm>
        <a:off x="5782" y="3206348"/>
        <a:ext cx="1472480" cy="644214"/>
      </dsp:txXfrm>
    </dsp:sp>
    <dsp:sp modelId="{79BACC75-0948-4C83-8B93-552F0BAFD7B7}">
      <dsp:nvSpPr>
        <dsp:cNvPr id="0" name=""/>
        <dsp:cNvSpPr/>
      </dsp:nvSpPr>
      <dsp:spPr>
        <a:xfrm>
          <a:off x="1748833" y="3206348"/>
          <a:ext cx="1288428" cy="644214"/>
        </a:xfrm>
        <a:prstGeom prst="rect">
          <a:avLst/>
        </a:prstGeom>
        <a:solidFill>
          <a:schemeClr val="bg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solidFill>
                <a:schemeClr val="tx2">
                  <a:lumMod val="75000"/>
                </a:schemeClr>
              </a:solidFill>
            </a:rPr>
            <a:t>YETENEK TV</a:t>
          </a:r>
          <a:endParaRPr lang="tr-TR" sz="1700" kern="1200" dirty="0">
            <a:solidFill>
              <a:schemeClr val="tx2">
                <a:lumMod val="75000"/>
              </a:schemeClr>
            </a:solidFill>
          </a:endParaRPr>
        </a:p>
      </dsp:txBody>
      <dsp:txXfrm>
        <a:off x="1748833" y="3206348"/>
        <a:ext cx="1288428" cy="644214"/>
      </dsp:txXfrm>
    </dsp:sp>
    <dsp:sp modelId="{3864DAE6-33E2-45F3-B935-FF4F2C846B7E}">
      <dsp:nvSpPr>
        <dsp:cNvPr id="0" name=""/>
        <dsp:cNvSpPr/>
      </dsp:nvSpPr>
      <dsp:spPr>
        <a:xfrm>
          <a:off x="3307831" y="3206348"/>
          <a:ext cx="1579625" cy="644214"/>
        </a:xfrm>
        <a:prstGeom prst="rect">
          <a:avLst/>
        </a:prstGeom>
        <a:solidFill>
          <a:schemeClr val="bg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solidFill>
                <a:schemeClr val="tx2">
                  <a:lumMod val="75000"/>
                </a:schemeClr>
              </a:solidFill>
            </a:rPr>
            <a:t>KARİYER PLANLAMA DERSİ</a:t>
          </a:r>
          <a:endParaRPr lang="tr-TR" sz="1700" kern="1200" dirty="0">
            <a:solidFill>
              <a:schemeClr val="tx2">
                <a:lumMod val="75000"/>
              </a:schemeClr>
            </a:solidFill>
          </a:endParaRPr>
        </a:p>
      </dsp:txBody>
      <dsp:txXfrm>
        <a:off x="3307831" y="3206348"/>
        <a:ext cx="1579625" cy="644214"/>
      </dsp:txXfrm>
    </dsp:sp>
    <dsp:sp modelId="{EF97F28B-B949-40BD-BD63-23E95A41E586}">
      <dsp:nvSpPr>
        <dsp:cNvPr id="0" name=""/>
        <dsp:cNvSpPr/>
      </dsp:nvSpPr>
      <dsp:spPr>
        <a:xfrm>
          <a:off x="5158026" y="3206348"/>
          <a:ext cx="1288428" cy="644214"/>
        </a:xfrm>
        <a:prstGeom prst="rect">
          <a:avLst/>
        </a:prstGeom>
        <a:solidFill>
          <a:schemeClr val="bg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solidFill>
                <a:schemeClr val="tx2">
                  <a:lumMod val="75000"/>
                </a:schemeClr>
              </a:solidFill>
            </a:rPr>
            <a:t>KARİYER KAPISI</a:t>
          </a:r>
          <a:endParaRPr lang="tr-TR" sz="1700" kern="1200" dirty="0">
            <a:solidFill>
              <a:schemeClr val="tx2">
                <a:lumMod val="75000"/>
              </a:schemeClr>
            </a:solidFill>
          </a:endParaRPr>
        </a:p>
      </dsp:txBody>
      <dsp:txXfrm>
        <a:off x="5158026" y="3206348"/>
        <a:ext cx="1288428" cy="644214"/>
      </dsp:txXfrm>
    </dsp:sp>
    <dsp:sp modelId="{12805C6A-A9A4-4B7D-95FD-FE8E9B714147}">
      <dsp:nvSpPr>
        <dsp:cNvPr id="0" name=""/>
        <dsp:cNvSpPr/>
      </dsp:nvSpPr>
      <dsp:spPr>
        <a:xfrm>
          <a:off x="6717024" y="3206348"/>
          <a:ext cx="1288428" cy="644214"/>
        </a:xfrm>
        <a:prstGeom prst="rect">
          <a:avLst/>
        </a:prstGeom>
        <a:solidFill>
          <a:schemeClr val="bg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solidFill>
                <a:schemeClr val="tx2">
                  <a:lumMod val="75000"/>
                </a:schemeClr>
              </a:solidFill>
            </a:rPr>
            <a:t>STAJ SEFERBİRLİĞİ</a:t>
          </a:r>
          <a:endParaRPr lang="tr-TR" sz="1700" kern="1200" dirty="0">
            <a:solidFill>
              <a:schemeClr val="tx2">
                <a:lumMod val="75000"/>
              </a:schemeClr>
            </a:solidFill>
          </a:endParaRPr>
        </a:p>
      </dsp:txBody>
      <dsp:txXfrm>
        <a:off x="6717024" y="3206348"/>
        <a:ext cx="1288428" cy="644214"/>
      </dsp:txXfrm>
    </dsp:sp>
    <dsp:sp modelId="{0048DFC7-8B76-4FAB-A7DA-A335746C0837}">
      <dsp:nvSpPr>
        <dsp:cNvPr id="0" name=""/>
        <dsp:cNvSpPr/>
      </dsp:nvSpPr>
      <dsp:spPr>
        <a:xfrm>
          <a:off x="2581904" y="2291564"/>
          <a:ext cx="1288428" cy="644214"/>
        </a:xfrm>
        <a:prstGeom prst="rect">
          <a:avLst/>
        </a:prstGeom>
        <a:solidFill>
          <a:schemeClr val="bg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2">
                  <a:lumMod val="75000"/>
                </a:schemeClr>
              </a:solidFill>
            </a:rPr>
            <a:t>KARİYER MERKEZİ</a:t>
          </a:r>
          <a:endParaRPr lang="tr-TR" sz="1700" b="1" kern="1200" dirty="0">
            <a:solidFill>
              <a:schemeClr val="tx2">
                <a:lumMod val="75000"/>
              </a:schemeClr>
            </a:solidFill>
          </a:endParaRPr>
        </a:p>
      </dsp:txBody>
      <dsp:txXfrm>
        <a:off x="2581904" y="2291564"/>
        <a:ext cx="1288428" cy="6442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E5287-20F7-42B1-B62E-55913B514BB5}" type="datetimeFigureOut">
              <a:rPr lang="tr-TR" smtClean="0"/>
              <a:t>13.06.2021</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1739C-68DC-452B-AEB4-C57EED89313D}" type="slidenum">
              <a:rPr lang="tr-TR" smtClean="0"/>
              <a:t>‹#›</a:t>
            </a:fld>
            <a:endParaRPr lang="tr-TR"/>
          </a:p>
        </p:txBody>
      </p:sp>
    </p:spTree>
    <p:extLst>
      <p:ext uri="{BB962C8B-B14F-4D97-AF65-F5344CB8AC3E}">
        <p14:creationId xmlns:p14="http://schemas.microsoft.com/office/powerpoint/2010/main" val="177167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AC1739C-68DC-452B-AEB4-C57EED89313D}" type="slidenum">
              <a:rPr lang="tr-TR" smtClean="0"/>
              <a:t>78</a:t>
            </a:fld>
            <a:endParaRPr lang="tr-TR"/>
          </a:p>
        </p:txBody>
      </p:sp>
    </p:spTree>
    <p:extLst>
      <p:ext uri="{BB962C8B-B14F-4D97-AF65-F5344CB8AC3E}">
        <p14:creationId xmlns:p14="http://schemas.microsoft.com/office/powerpoint/2010/main" val="423277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AC1739C-68DC-452B-AEB4-C57EED89313D}" type="slidenum">
              <a:rPr lang="tr-TR" smtClean="0"/>
              <a:t>79</a:t>
            </a:fld>
            <a:endParaRPr lang="tr-TR"/>
          </a:p>
        </p:txBody>
      </p:sp>
    </p:spTree>
    <p:extLst>
      <p:ext uri="{BB962C8B-B14F-4D97-AF65-F5344CB8AC3E}">
        <p14:creationId xmlns:p14="http://schemas.microsoft.com/office/powerpoint/2010/main" val="81794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AC1739C-68DC-452B-AEB4-C57EED89313D}" type="slidenum">
              <a:rPr lang="tr-TR" smtClean="0"/>
              <a:t>80</a:t>
            </a:fld>
            <a:endParaRPr lang="tr-TR"/>
          </a:p>
        </p:txBody>
      </p:sp>
    </p:spTree>
    <p:extLst>
      <p:ext uri="{BB962C8B-B14F-4D97-AF65-F5344CB8AC3E}">
        <p14:creationId xmlns:p14="http://schemas.microsoft.com/office/powerpoint/2010/main" val="154672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7CF38CB-5EDF-4B01-9DB7-2A0C62E2F5D6}" type="datetimeFigureOut">
              <a:rPr lang="tr-TR" smtClean="0"/>
              <a:t>13.06.2021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3C64F3-59A7-4CEE-8DF4-73A6C02F7861}" type="slidenum">
              <a:rPr lang="tr-TR" smtClean="0"/>
              <a:t>‹#›</a:t>
            </a:fld>
            <a:endParaRPr lang="tr-TR"/>
          </a:p>
        </p:txBody>
      </p:sp>
    </p:spTree>
    <p:extLst>
      <p:ext uri="{BB962C8B-B14F-4D97-AF65-F5344CB8AC3E}">
        <p14:creationId xmlns:p14="http://schemas.microsoft.com/office/powerpoint/2010/main" val="57747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7CF38CB-5EDF-4B01-9DB7-2A0C62E2F5D6}" type="datetimeFigureOut">
              <a:rPr lang="tr-TR" smtClean="0"/>
              <a:t>13.06.2021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3C64F3-59A7-4CEE-8DF4-73A6C02F7861}" type="slidenum">
              <a:rPr lang="tr-TR" smtClean="0"/>
              <a:t>‹#›</a:t>
            </a:fld>
            <a:endParaRPr lang="tr-TR"/>
          </a:p>
        </p:txBody>
      </p:sp>
    </p:spTree>
    <p:extLst>
      <p:ext uri="{BB962C8B-B14F-4D97-AF65-F5344CB8AC3E}">
        <p14:creationId xmlns:p14="http://schemas.microsoft.com/office/powerpoint/2010/main" val="210985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7CF38CB-5EDF-4B01-9DB7-2A0C62E2F5D6}" type="datetimeFigureOut">
              <a:rPr lang="tr-TR" smtClean="0"/>
              <a:t>13.06.2021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3C64F3-59A7-4CEE-8DF4-73A6C02F7861}" type="slidenum">
              <a:rPr lang="tr-TR" smtClean="0"/>
              <a:t>‹#›</a:t>
            </a:fld>
            <a:endParaRPr lang="tr-TR"/>
          </a:p>
        </p:txBody>
      </p:sp>
    </p:spTree>
    <p:extLst>
      <p:ext uri="{BB962C8B-B14F-4D97-AF65-F5344CB8AC3E}">
        <p14:creationId xmlns:p14="http://schemas.microsoft.com/office/powerpoint/2010/main" val="218395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7CF38CB-5EDF-4B01-9DB7-2A0C62E2F5D6}" type="datetimeFigureOut">
              <a:rPr lang="tr-TR" smtClean="0"/>
              <a:t>13.06.2021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3C64F3-59A7-4CEE-8DF4-73A6C02F7861}" type="slidenum">
              <a:rPr lang="tr-TR" smtClean="0"/>
              <a:t>‹#›</a:t>
            </a:fld>
            <a:endParaRPr lang="tr-TR"/>
          </a:p>
        </p:txBody>
      </p:sp>
    </p:spTree>
    <p:extLst>
      <p:ext uri="{BB962C8B-B14F-4D97-AF65-F5344CB8AC3E}">
        <p14:creationId xmlns:p14="http://schemas.microsoft.com/office/powerpoint/2010/main" val="120907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7CF38CB-5EDF-4B01-9DB7-2A0C62E2F5D6}" type="datetimeFigureOut">
              <a:rPr lang="tr-TR" smtClean="0"/>
              <a:t>13.06.2021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3C64F3-59A7-4CEE-8DF4-73A6C02F7861}" type="slidenum">
              <a:rPr lang="tr-TR" smtClean="0"/>
              <a:t>‹#›</a:t>
            </a:fld>
            <a:endParaRPr lang="tr-TR"/>
          </a:p>
        </p:txBody>
      </p:sp>
    </p:spTree>
    <p:extLst>
      <p:ext uri="{BB962C8B-B14F-4D97-AF65-F5344CB8AC3E}">
        <p14:creationId xmlns:p14="http://schemas.microsoft.com/office/powerpoint/2010/main" val="20381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7CF38CB-5EDF-4B01-9DB7-2A0C62E2F5D6}" type="datetimeFigureOut">
              <a:rPr lang="tr-TR" smtClean="0"/>
              <a:t>13.06.2021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A3C64F3-59A7-4CEE-8DF4-73A6C02F7861}" type="slidenum">
              <a:rPr lang="tr-TR" smtClean="0"/>
              <a:t>‹#›</a:t>
            </a:fld>
            <a:endParaRPr lang="tr-TR"/>
          </a:p>
        </p:txBody>
      </p:sp>
    </p:spTree>
    <p:extLst>
      <p:ext uri="{BB962C8B-B14F-4D97-AF65-F5344CB8AC3E}">
        <p14:creationId xmlns:p14="http://schemas.microsoft.com/office/powerpoint/2010/main" val="293081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7CF38CB-5EDF-4B01-9DB7-2A0C62E2F5D6}" type="datetimeFigureOut">
              <a:rPr lang="tr-TR" smtClean="0"/>
              <a:t>13.06.2021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A3C64F3-59A7-4CEE-8DF4-73A6C02F7861}" type="slidenum">
              <a:rPr lang="tr-TR" smtClean="0"/>
              <a:t>‹#›</a:t>
            </a:fld>
            <a:endParaRPr lang="tr-TR"/>
          </a:p>
        </p:txBody>
      </p:sp>
    </p:spTree>
    <p:extLst>
      <p:ext uri="{BB962C8B-B14F-4D97-AF65-F5344CB8AC3E}">
        <p14:creationId xmlns:p14="http://schemas.microsoft.com/office/powerpoint/2010/main" val="308035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7CF38CB-5EDF-4B01-9DB7-2A0C62E2F5D6}" type="datetimeFigureOut">
              <a:rPr lang="tr-TR" smtClean="0"/>
              <a:t>13.06.2021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A3C64F3-59A7-4CEE-8DF4-73A6C02F7861}" type="slidenum">
              <a:rPr lang="tr-TR" smtClean="0"/>
              <a:t>‹#›</a:t>
            </a:fld>
            <a:endParaRPr lang="tr-TR"/>
          </a:p>
        </p:txBody>
      </p:sp>
    </p:spTree>
    <p:extLst>
      <p:ext uri="{BB962C8B-B14F-4D97-AF65-F5344CB8AC3E}">
        <p14:creationId xmlns:p14="http://schemas.microsoft.com/office/powerpoint/2010/main" val="60054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7CF38CB-5EDF-4B01-9DB7-2A0C62E2F5D6}" type="datetimeFigureOut">
              <a:rPr lang="tr-TR" smtClean="0"/>
              <a:t>13.06.2021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A3C64F3-59A7-4CEE-8DF4-73A6C02F7861}" type="slidenum">
              <a:rPr lang="tr-TR" smtClean="0"/>
              <a:t>‹#›</a:t>
            </a:fld>
            <a:endParaRPr lang="tr-TR"/>
          </a:p>
        </p:txBody>
      </p:sp>
    </p:spTree>
    <p:extLst>
      <p:ext uri="{BB962C8B-B14F-4D97-AF65-F5344CB8AC3E}">
        <p14:creationId xmlns:p14="http://schemas.microsoft.com/office/powerpoint/2010/main" val="9176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7CF38CB-5EDF-4B01-9DB7-2A0C62E2F5D6}" type="datetimeFigureOut">
              <a:rPr lang="tr-TR" smtClean="0"/>
              <a:t>13.06.2021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A3C64F3-59A7-4CEE-8DF4-73A6C02F7861}" type="slidenum">
              <a:rPr lang="tr-TR" smtClean="0"/>
              <a:t>‹#›</a:t>
            </a:fld>
            <a:endParaRPr lang="tr-TR"/>
          </a:p>
        </p:txBody>
      </p:sp>
    </p:spTree>
    <p:extLst>
      <p:ext uri="{BB962C8B-B14F-4D97-AF65-F5344CB8AC3E}">
        <p14:creationId xmlns:p14="http://schemas.microsoft.com/office/powerpoint/2010/main" val="419901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7CF38CB-5EDF-4B01-9DB7-2A0C62E2F5D6}" type="datetimeFigureOut">
              <a:rPr lang="tr-TR" smtClean="0"/>
              <a:t>13.06.2021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A3C64F3-59A7-4CEE-8DF4-73A6C02F7861}" type="slidenum">
              <a:rPr lang="tr-TR" smtClean="0"/>
              <a:t>‹#›</a:t>
            </a:fld>
            <a:endParaRPr lang="tr-TR"/>
          </a:p>
        </p:txBody>
      </p:sp>
    </p:spTree>
    <p:extLst>
      <p:ext uri="{BB962C8B-B14F-4D97-AF65-F5344CB8AC3E}">
        <p14:creationId xmlns:p14="http://schemas.microsoft.com/office/powerpoint/2010/main" val="238646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F38CB-5EDF-4B01-9DB7-2A0C62E2F5D6}" type="datetimeFigureOut">
              <a:rPr lang="tr-TR" smtClean="0"/>
              <a:t>13.06.2021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C64F3-59A7-4CEE-8DF4-73A6C02F7861}" type="slidenum">
              <a:rPr lang="tr-TR" smtClean="0"/>
              <a:t>‹#›</a:t>
            </a:fld>
            <a:endParaRPr lang="tr-TR"/>
          </a:p>
        </p:txBody>
      </p:sp>
    </p:spTree>
    <p:extLst>
      <p:ext uri="{BB962C8B-B14F-4D97-AF65-F5344CB8AC3E}">
        <p14:creationId xmlns:p14="http://schemas.microsoft.com/office/powerpoint/2010/main" val="3315226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kariyer.hitit.edu.tr/"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etenekkapisi.org/login"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ytnk.tv/Anasayfa"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kariyerkapisi.cbiko.gov.t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kariyer.hitit.edu.tr/"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kariyerkapisi.cbiko.gov.tr/" TargetMode="External"/><Relationship Id="rId4" Type="http://schemas.openxmlformats.org/officeDocument/2006/relationships/image" Target="../media/image36.png"/></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292365"/>
          </a:xfrm>
          <a:prstGeom prst="rect">
            <a:avLst/>
          </a:prstGeom>
        </p:spPr>
      </p:pic>
      <p:sp>
        <p:nvSpPr>
          <p:cNvPr id="5" name="Metin kutusu 4"/>
          <p:cNvSpPr txBox="1"/>
          <p:nvPr/>
        </p:nvSpPr>
        <p:spPr>
          <a:xfrm>
            <a:off x="0" y="3573016"/>
            <a:ext cx="9144000" cy="1323439"/>
          </a:xfrm>
          <a:prstGeom prst="rect">
            <a:avLst/>
          </a:prstGeom>
          <a:noFill/>
        </p:spPr>
        <p:txBody>
          <a:bodyPr wrap="square" rtlCol="0">
            <a:spAutoFit/>
          </a:bodyPr>
          <a:lstStyle/>
          <a:p>
            <a:pPr algn="ctr"/>
            <a:r>
              <a:rPr lang="tr-TR" sz="4000" b="1" dirty="0">
                <a:solidFill>
                  <a:schemeClr val="accent6">
                    <a:lumMod val="50000"/>
                  </a:schemeClr>
                </a:solidFill>
                <a:latin typeface="Gotham Black" pitchFamily="50" charset="0"/>
                <a:cs typeface="Times New Roman" panose="02020603050405020304" pitchFamily="18" charset="0"/>
              </a:rPr>
              <a:t>    </a:t>
            </a:r>
            <a:r>
              <a:rPr lang="tr-TR" sz="4000" b="1" dirty="0">
                <a:solidFill>
                  <a:schemeClr val="accent6">
                    <a:lumMod val="75000"/>
                  </a:schemeClr>
                </a:solidFill>
                <a:latin typeface="Gotham Black" pitchFamily="50" charset="0"/>
                <a:cs typeface="Arial" panose="020B0604020202020204" pitchFamily="34" charset="0"/>
              </a:rPr>
              <a:t>KARİYER VE MEZUNLAR</a:t>
            </a:r>
          </a:p>
          <a:p>
            <a:pPr algn="ctr"/>
            <a:r>
              <a:rPr lang="tr-TR" sz="4000" b="1" dirty="0">
                <a:solidFill>
                  <a:schemeClr val="accent6">
                    <a:lumMod val="75000"/>
                  </a:schemeClr>
                </a:solidFill>
                <a:latin typeface="Gotham Black" pitchFamily="50" charset="0"/>
                <a:cs typeface="Arial" panose="020B0604020202020204" pitchFamily="34" charset="0"/>
              </a:rPr>
              <a:t> OFİSİ</a:t>
            </a:r>
          </a:p>
        </p:txBody>
      </p:sp>
    </p:spTree>
    <p:extLst>
      <p:ext uri="{BB962C8B-B14F-4D97-AF65-F5344CB8AC3E}">
        <p14:creationId xmlns:p14="http://schemas.microsoft.com/office/powerpoint/2010/main" val="198485723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773832"/>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772816"/>
            <a:ext cx="8229600" cy="1512168"/>
          </a:xfrm>
        </p:spPr>
        <p:txBody>
          <a:bodyPr>
            <a:noAutofit/>
          </a:bodyPr>
          <a:lstStyle/>
          <a:p>
            <a:pPr algn="just">
              <a:buFont typeface="Wingdings" pitchFamily="2" charset="2"/>
              <a:buChar char="Ø"/>
            </a:pPr>
            <a:r>
              <a:rPr lang="tr-TR" sz="2800" dirty="0">
                <a:solidFill>
                  <a:srgbClr val="002060"/>
                </a:solidFill>
                <a:latin typeface="Gotham"/>
                <a:cs typeface="Times New Roman" panose="02020603050405020304" pitchFamily="18" charset="0"/>
              </a:rPr>
              <a:t>Kariyer danışmanlığı alanında çalışma yürüten ulusal/uluslararası kariyer platformlarıyla işbirliği yapmak</a:t>
            </a:r>
            <a:r>
              <a:rPr lang="tr-TR" sz="2800" dirty="0" smtClean="0">
                <a:solidFill>
                  <a:srgbClr val="002060"/>
                </a:solidFill>
                <a:latin typeface="Gotham"/>
                <a:cs typeface="Times New Roman" panose="02020603050405020304" pitchFamily="18" charset="0"/>
              </a:rPr>
              <a:t>.</a:t>
            </a:r>
            <a:endParaRPr lang="tr-TR" sz="2800" dirty="0">
              <a:solidFill>
                <a:srgbClr val="002060"/>
              </a:solidFill>
              <a:latin typeface="Gotham"/>
              <a:cs typeface="Times New Roman" panose="02020603050405020304" pitchFamily="18" charset="0"/>
            </a:endParaRPr>
          </a:p>
        </p:txBody>
      </p:sp>
    </p:spTree>
    <p:extLst>
      <p:ext uri="{BB962C8B-B14F-4D97-AF65-F5344CB8AC3E}">
        <p14:creationId xmlns:p14="http://schemas.microsoft.com/office/powerpoint/2010/main" val="198120838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1052736"/>
            <a:ext cx="8229600" cy="864096"/>
          </a:xfrm>
        </p:spPr>
        <p:txBody>
          <a:bodyPr>
            <a:normAutofit/>
          </a:bodyPr>
          <a:lstStyle/>
          <a:p>
            <a:r>
              <a:rPr lang="tr-TR" sz="3200" b="1" dirty="0">
                <a:solidFill>
                  <a:schemeClr val="accent6">
                    <a:lumMod val="75000"/>
                  </a:schemeClr>
                </a:solidFill>
                <a:latin typeface="Gotham"/>
                <a:cs typeface="Times New Roman" panose="02020603050405020304" pitchFamily="18" charset="0"/>
              </a:rPr>
              <a:t>Projeler</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916832"/>
            <a:ext cx="8229600" cy="4517379"/>
          </a:xfrm>
        </p:spPr>
        <p:txBody>
          <a:bodyPr>
            <a:noAutofit/>
          </a:bodyPr>
          <a:lstStyle/>
          <a:p>
            <a:pPr marL="0" indent="0" algn="ctr">
              <a:buNone/>
            </a:pPr>
            <a:r>
              <a:rPr lang="en-US" sz="2400" dirty="0" err="1">
                <a:solidFill>
                  <a:schemeClr val="accent1">
                    <a:lumMod val="75000"/>
                  </a:schemeClr>
                </a:solidFill>
                <a:latin typeface="Gotham"/>
              </a:rPr>
              <a:t>Labour</a:t>
            </a:r>
            <a:r>
              <a:rPr lang="en-US" sz="2400" dirty="0">
                <a:solidFill>
                  <a:schemeClr val="accent1">
                    <a:lumMod val="75000"/>
                  </a:schemeClr>
                </a:solidFill>
                <a:latin typeface="Gotham"/>
              </a:rPr>
              <a:t> Market Support </a:t>
            </a:r>
            <a:r>
              <a:rPr lang="en-US" sz="2400" dirty="0" err="1">
                <a:solidFill>
                  <a:schemeClr val="accent1">
                    <a:lumMod val="75000"/>
                  </a:schemeClr>
                </a:solidFill>
                <a:latin typeface="Gotham"/>
              </a:rPr>
              <a:t>Programme</a:t>
            </a:r>
            <a:r>
              <a:rPr lang="en-US" sz="2400" dirty="0">
                <a:solidFill>
                  <a:schemeClr val="accent1">
                    <a:lumMod val="75000"/>
                  </a:schemeClr>
                </a:solidFill>
                <a:latin typeface="Gotham"/>
              </a:rPr>
              <a:t> for Young People Not in Employment, Education or Training (NEETs) </a:t>
            </a:r>
          </a:p>
          <a:p>
            <a:pPr marL="0" indent="0" algn="ctr">
              <a:buNone/>
            </a:pPr>
            <a:r>
              <a:rPr lang="en-US" sz="2400" dirty="0">
                <a:solidFill>
                  <a:schemeClr val="accent1">
                    <a:lumMod val="75000"/>
                  </a:schemeClr>
                </a:solidFill>
                <a:latin typeface="Gotham"/>
              </a:rPr>
              <a:t>(NEET PRO)</a:t>
            </a:r>
          </a:p>
          <a:p>
            <a:pPr marL="0" indent="0" algn="ctr">
              <a:buNone/>
            </a:pPr>
            <a:r>
              <a:rPr lang="en-US" sz="2400" dirty="0" smtClean="0">
                <a:solidFill>
                  <a:schemeClr val="accent1">
                    <a:lumMod val="75000"/>
                  </a:schemeClr>
                </a:solidFill>
                <a:latin typeface="Gotham"/>
              </a:rPr>
              <a:t>Reference: </a:t>
            </a:r>
            <a:r>
              <a:rPr lang="en-US" sz="2400" dirty="0" err="1" smtClean="0">
                <a:solidFill>
                  <a:schemeClr val="accent1">
                    <a:lumMod val="75000"/>
                  </a:schemeClr>
                </a:solidFill>
                <a:latin typeface="Gotham"/>
              </a:rPr>
              <a:t>EuropeAid</a:t>
            </a:r>
            <a:r>
              <a:rPr lang="en-US" sz="2400" dirty="0" smtClean="0">
                <a:solidFill>
                  <a:schemeClr val="accent1">
                    <a:lumMod val="75000"/>
                  </a:schemeClr>
                </a:solidFill>
                <a:latin typeface="Gotham"/>
              </a:rPr>
              <a:t>/168241/ID/ACT/TR</a:t>
            </a:r>
          </a:p>
          <a:p>
            <a:pPr marL="0" indent="0" algn="just">
              <a:buNone/>
            </a:pPr>
            <a:endParaRPr lang="tr-TR" sz="2400" dirty="0">
              <a:solidFill>
                <a:srgbClr val="002060"/>
              </a:solidFill>
              <a:latin typeface="Gotham"/>
              <a:cs typeface="Times New Roman" panose="02020603050405020304" pitchFamily="18" charset="0"/>
            </a:endParaRPr>
          </a:p>
        </p:txBody>
      </p:sp>
      <p:graphicFrame>
        <p:nvGraphicFramePr>
          <p:cNvPr id="5" name="Tablo 5">
            <a:extLst>
              <a:ext uri="{FF2B5EF4-FFF2-40B4-BE49-F238E27FC236}">
                <a16:creationId xmlns:a16="http://schemas.microsoft.com/office/drawing/2014/main" id="{2FF7AAE1-E8D5-7C44-84E0-4C6CBEABD3CD}"/>
              </a:ext>
            </a:extLst>
          </p:cNvPr>
          <p:cNvGraphicFramePr>
            <a:graphicFrameLocks noGrp="1"/>
          </p:cNvGraphicFramePr>
          <p:nvPr>
            <p:extLst>
              <p:ext uri="{D42A27DB-BD31-4B8C-83A1-F6EECF244321}">
                <p14:modId xmlns:p14="http://schemas.microsoft.com/office/powerpoint/2010/main" val="4267054458"/>
              </p:ext>
            </p:extLst>
          </p:nvPr>
        </p:nvGraphicFramePr>
        <p:xfrm>
          <a:off x="683568" y="3717032"/>
          <a:ext cx="8003232" cy="2657348"/>
        </p:xfrm>
        <a:graphic>
          <a:graphicData uri="http://schemas.openxmlformats.org/drawingml/2006/table">
            <a:tbl>
              <a:tblPr firstRow="1" bandRow="1">
                <a:tableStyleId>{5C22544A-7EE6-4342-B048-85BDC9FD1C3A}</a:tableStyleId>
              </a:tblPr>
              <a:tblGrid>
                <a:gridCol w="4001616">
                  <a:extLst>
                    <a:ext uri="{9D8B030D-6E8A-4147-A177-3AD203B41FA5}">
                      <a16:colId xmlns:a16="http://schemas.microsoft.com/office/drawing/2014/main" val="1925064161"/>
                    </a:ext>
                  </a:extLst>
                </a:gridCol>
                <a:gridCol w="4001616">
                  <a:extLst>
                    <a:ext uri="{9D8B030D-6E8A-4147-A177-3AD203B41FA5}">
                      <a16:colId xmlns:a16="http://schemas.microsoft.com/office/drawing/2014/main" val="3179223844"/>
                    </a:ext>
                  </a:extLst>
                </a:gridCol>
              </a:tblGrid>
              <a:tr h="370840">
                <a:tc>
                  <a:txBody>
                    <a:bodyPr/>
                    <a:lstStyle/>
                    <a:p>
                      <a:pPr>
                        <a:lnSpc>
                          <a:spcPct val="107000"/>
                        </a:lnSpc>
                        <a:spcAft>
                          <a:spcPts val="800"/>
                        </a:spcAft>
                      </a:pPr>
                      <a:r>
                        <a:rPr lang="en-GB" sz="1800" smtClean="0">
                          <a:effectLst/>
                          <a:latin typeface="Gotham"/>
                          <a:ea typeface="Calibri" panose="020F0502020204030204" pitchFamily="34" charset="0"/>
                          <a:cs typeface="Times New Roman" panose="02020603050405020304" pitchFamily="18" charset="0"/>
                        </a:rPr>
                        <a:t>Title of the action:</a:t>
                      </a:r>
                      <a:endParaRPr lang="tr-TR" sz="1800" dirty="0">
                        <a:effectLst/>
                        <a:latin typeface="Gotham"/>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smtClean="0">
                          <a:effectLst/>
                          <a:latin typeface="Gotham"/>
                          <a:ea typeface="Calibri" panose="020F0502020204030204" pitchFamily="34" charset="0"/>
                          <a:cs typeface="Times New Roman" panose="02020603050405020304" pitchFamily="18" charset="0"/>
                        </a:rPr>
                        <a:t>YOUTH LABOR FORCE(IS)THE POWER OC SOCIETY</a:t>
                      </a:r>
                      <a:endParaRPr lang="tr-TR" sz="1800" dirty="0">
                        <a:effectLst/>
                        <a:latin typeface="Gotham"/>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594856"/>
                  </a:ext>
                </a:extLst>
              </a:tr>
              <a:tr h="370840">
                <a:tc>
                  <a:txBody>
                    <a:bodyPr/>
                    <a:lstStyle/>
                    <a:p>
                      <a:pPr>
                        <a:lnSpc>
                          <a:spcPct val="107000"/>
                        </a:lnSpc>
                        <a:spcAft>
                          <a:spcPts val="800"/>
                        </a:spcAft>
                      </a:pPr>
                      <a:r>
                        <a:rPr lang="en-GB" sz="1800" smtClean="0">
                          <a:effectLst/>
                          <a:latin typeface="Gotham"/>
                          <a:ea typeface="Calibri" panose="020F0502020204030204" pitchFamily="34" charset="0"/>
                          <a:cs typeface="Times New Roman" panose="02020603050405020304" pitchFamily="18" charset="0"/>
                        </a:rPr>
                        <a:t>Number &amp; title of lot</a:t>
                      </a:r>
                      <a:endParaRPr lang="tr-TR" sz="1800" dirty="0">
                        <a:effectLst/>
                        <a:latin typeface="Gotham"/>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smtClean="0">
                          <a:effectLst/>
                          <a:latin typeface="Gotham"/>
                          <a:ea typeface="Calibri" panose="020F0502020204030204" pitchFamily="34" charset="0"/>
                          <a:cs typeface="Times New Roman" panose="02020603050405020304" pitchFamily="18" charset="0"/>
                        </a:rPr>
                        <a:t>N/A</a:t>
                      </a:r>
                      <a:endParaRPr lang="tr-TR" sz="1800" dirty="0">
                        <a:effectLst/>
                        <a:latin typeface="Gotham"/>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323536"/>
                  </a:ext>
                </a:extLst>
              </a:tr>
              <a:tr h="370840">
                <a:tc>
                  <a:txBody>
                    <a:bodyPr/>
                    <a:lstStyle/>
                    <a:p>
                      <a:pPr>
                        <a:lnSpc>
                          <a:spcPct val="107000"/>
                        </a:lnSpc>
                        <a:spcAft>
                          <a:spcPts val="800"/>
                        </a:spcAft>
                      </a:pPr>
                      <a:r>
                        <a:rPr lang="en-GB" sz="1800" smtClean="0">
                          <a:effectLst/>
                          <a:latin typeface="Gotham"/>
                          <a:ea typeface="Calibri" panose="020F0502020204030204" pitchFamily="34" charset="0"/>
                          <a:cs typeface="Times New Roman" panose="02020603050405020304" pitchFamily="18" charset="0"/>
                        </a:rPr>
                        <a:t>Location(s) of the action:</a:t>
                      </a:r>
                      <a:endParaRPr lang="tr-TR" sz="1800" dirty="0">
                        <a:effectLst/>
                        <a:latin typeface="Gotham"/>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smtClean="0">
                          <a:effectLst/>
                          <a:latin typeface="Gotham"/>
                          <a:ea typeface="Calibri" panose="020F0502020204030204" pitchFamily="34" charset="0"/>
                          <a:cs typeface="Times New Roman" panose="02020603050405020304" pitchFamily="18" charset="0"/>
                        </a:rPr>
                        <a:t>CORUM/TURKEY</a:t>
                      </a:r>
                      <a:endParaRPr lang="tr-TR" sz="1800">
                        <a:effectLst/>
                        <a:latin typeface="Gotham"/>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5380424"/>
                  </a:ext>
                </a:extLst>
              </a:tr>
              <a:tr h="370840">
                <a:tc>
                  <a:txBody>
                    <a:bodyPr/>
                    <a:lstStyle/>
                    <a:p>
                      <a:pPr>
                        <a:lnSpc>
                          <a:spcPct val="107000"/>
                        </a:lnSpc>
                        <a:spcAft>
                          <a:spcPts val="800"/>
                        </a:spcAft>
                      </a:pPr>
                      <a:r>
                        <a:rPr lang="en-GB" sz="1800" smtClean="0">
                          <a:effectLst/>
                          <a:latin typeface="Gotham"/>
                          <a:ea typeface="Calibri" panose="020F0502020204030204" pitchFamily="34" charset="0"/>
                          <a:cs typeface="Times New Roman" panose="02020603050405020304" pitchFamily="18" charset="0"/>
                        </a:rPr>
                        <a:t>Name of the lead applicant</a:t>
                      </a:r>
                      <a:endParaRPr lang="tr-TR" sz="1800" dirty="0">
                        <a:effectLst/>
                        <a:latin typeface="Gotham"/>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smtClean="0">
                          <a:effectLst/>
                          <a:latin typeface="Gotham"/>
                          <a:ea typeface="Calibri" panose="020F0502020204030204" pitchFamily="34" charset="0"/>
                          <a:cs typeface="Times New Roman" panose="02020603050405020304" pitchFamily="18" charset="0"/>
                        </a:rPr>
                        <a:t>Hitit University Career and Graduate Office</a:t>
                      </a:r>
                      <a:endParaRPr lang="tr-TR" sz="1800" dirty="0">
                        <a:effectLst/>
                        <a:latin typeface="Gotham"/>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978651"/>
                  </a:ext>
                </a:extLst>
              </a:tr>
              <a:tr h="370840">
                <a:tc>
                  <a:txBody>
                    <a:bodyPr/>
                    <a:lstStyle/>
                    <a:p>
                      <a:pPr>
                        <a:lnSpc>
                          <a:spcPct val="107000"/>
                        </a:lnSpc>
                        <a:spcAft>
                          <a:spcPts val="800"/>
                        </a:spcAft>
                      </a:pPr>
                      <a:r>
                        <a:rPr lang="en-GB" sz="1800" smtClean="0">
                          <a:effectLst/>
                          <a:latin typeface="Gotham"/>
                          <a:ea typeface="Calibri" panose="020F0502020204030204" pitchFamily="34" charset="0"/>
                          <a:cs typeface="Times New Roman" panose="02020603050405020304" pitchFamily="18" charset="0"/>
                        </a:rPr>
                        <a:t>Nationality of the lead applicant</a:t>
                      </a:r>
                      <a:endParaRPr lang="tr-TR" sz="1800" dirty="0">
                        <a:effectLst/>
                        <a:latin typeface="Gotham"/>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smtClean="0">
                          <a:effectLst/>
                          <a:latin typeface="Gotham"/>
                          <a:ea typeface="Calibri" panose="020F0502020204030204" pitchFamily="34" charset="0"/>
                          <a:cs typeface="Times New Roman" panose="02020603050405020304" pitchFamily="18" charset="0"/>
                        </a:rPr>
                        <a:t>T.C.</a:t>
                      </a:r>
                      <a:endParaRPr lang="tr-TR" sz="1800" dirty="0">
                        <a:effectLst/>
                        <a:latin typeface="Gotham"/>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7454151"/>
                  </a:ext>
                </a:extLst>
              </a:tr>
              <a:tr h="370840">
                <a:tc>
                  <a:txBody>
                    <a:bodyPr/>
                    <a:lstStyle/>
                    <a:p>
                      <a:pPr>
                        <a:lnSpc>
                          <a:spcPct val="107000"/>
                        </a:lnSpc>
                        <a:spcAft>
                          <a:spcPts val="600"/>
                        </a:spcAft>
                      </a:pPr>
                      <a:r>
                        <a:rPr lang="tr-TR" sz="1800" spc="-10" smtClean="0">
                          <a:effectLst/>
                          <a:latin typeface="Gotham"/>
                          <a:ea typeface="Calibri" panose="020F0502020204030204" pitchFamily="34" charset="0"/>
                          <a:cs typeface="Times New Roman" panose="02020603050405020304" pitchFamily="18" charset="0"/>
                        </a:rPr>
                        <a:t>Total indicative budget</a:t>
                      </a:r>
                      <a:endParaRPr lang="tr-TR" sz="1800" dirty="0">
                        <a:effectLst/>
                        <a:latin typeface="Gotham"/>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800" spc="-10" dirty="0" smtClean="0">
                          <a:effectLst/>
                          <a:latin typeface="Gotham"/>
                          <a:ea typeface="Calibri" panose="020F0502020204030204" pitchFamily="34" charset="0"/>
                          <a:cs typeface="Times New Roman" panose="02020603050405020304" pitchFamily="18" charset="0"/>
                        </a:rPr>
                        <a:t>340.000 EUR</a:t>
                      </a:r>
                      <a:endParaRPr lang="tr-TR" sz="1800" dirty="0">
                        <a:effectLst/>
                        <a:latin typeface="Gotham"/>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4947744"/>
                  </a:ext>
                </a:extLst>
              </a:tr>
            </a:tbl>
          </a:graphicData>
        </a:graphic>
      </p:graphicFrame>
    </p:spTree>
    <p:extLst>
      <p:ext uri="{BB962C8B-B14F-4D97-AF65-F5344CB8AC3E}">
        <p14:creationId xmlns:p14="http://schemas.microsoft.com/office/powerpoint/2010/main" val="196671770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7" name="Metin kutusu 6"/>
          <p:cNvSpPr txBox="1"/>
          <p:nvPr/>
        </p:nvSpPr>
        <p:spPr>
          <a:xfrm>
            <a:off x="251520" y="1124744"/>
            <a:ext cx="8568952" cy="4401205"/>
          </a:xfrm>
          <a:prstGeom prst="rect">
            <a:avLst/>
          </a:prstGeom>
          <a:noFill/>
        </p:spPr>
        <p:txBody>
          <a:bodyPr wrap="square" rtlCol="0">
            <a:spAutoFit/>
          </a:bodyPr>
          <a:lstStyle/>
          <a:p>
            <a:pPr algn="ctr"/>
            <a:endParaRPr lang="tr-TR" sz="2400" dirty="0">
              <a:solidFill>
                <a:schemeClr val="tx2">
                  <a:lumMod val="50000"/>
                </a:schemeClr>
              </a:solidFill>
              <a:latin typeface="Times New Roman" panose="02020603050405020304" pitchFamily="18" charset="0"/>
              <a:cs typeface="Times New Roman" panose="02020603050405020304" pitchFamily="18" charset="0"/>
            </a:endParaRPr>
          </a:p>
          <a:p>
            <a:pPr algn="ctr"/>
            <a:r>
              <a:rPr lang="tr-TR" sz="3200" b="1" dirty="0">
                <a:solidFill>
                  <a:schemeClr val="accent6">
                    <a:lumMod val="75000"/>
                  </a:schemeClr>
                </a:solidFill>
                <a:latin typeface="Gotham"/>
                <a:cs typeface="Times New Roman" panose="02020603050405020304" pitchFamily="18" charset="0"/>
              </a:rPr>
              <a:t>MEZUNLARLA İLİŞKİLER</a:t>
            </a:r>
          </a:p>
          <a:p>
            <a:pPr algn="ctr"/>
            <a:r>
              <a:rPr lang="tr-TR" sz="3200" b="1" dirty="0">
                <a:solidFill>
                  <a:schemeClr val="accent6">
                    <a:lumMod val="75000"/>
                  </a:schemeClr>
                </a:solidFill>
                <a:latin typeface="Gotham"/>
                <a:cs typeface="Times New Roman" panose="02020603050405020304" pitchFamily="18" charset="0"/>
              </a:rPr>
              <a:t>BİRİMİ</a:t>
            </a:r>
          </a:p>
          <a:p>
            <a:endParaRPr lang="tr-TR" sz="2800" dirty="0">
              <a:solidFill>
                <a:srgbClr val="002060"/>
              </a:solidFill>
              <a:latin typeface="Times New Roman" panose="02020603050405020304" pitchFamily="18" charset="0"/>
              <a:cs typeface="Times New Roman" panose="02020603050405020304" pitchFamily="18" charset="0"/>
            </a:endParaRPr>
          </a:p>
          <a:p>
            <a:endParaRPr lang="tr-TR" sz="2800" dirty="0">
              <a:solidFill>
                <a:srgbClr val="002060"/>
              </a:solidFill>
              <a:latin typeface="Gotham"/>
              <a:cs typeface="Times New Roman" panose="02020603050405020304" pitchFamily="18" charset="0"/>
            </a:endParaRPr>
          </a:p>
          <a:p>
            <a:r>
              <a:rPr lang="tr-TR" sz="2800" dirty="0">
                <a:solidFill>
                  <a:srgbClr val="002060"/>
                </a:solidFill>
                <a:latin typeface="Gotham"/>
                <a:cs typeface="Times New Roman" panose="02020603050405020304" pitchFamily="18" charset="0"/>
              </a:rPr>
              <a:t>Birim Sorumluları</a:t>
            </a:r>
          </a:p>
          <a:p>
            <a:pPr marL="342900" indent="-342900">
              <a:buFont typeface="Courier New" panose="02070309020205020404" pitchFamily="49" charset="0"/>
              <a:buChar char="o"/>
            </a:pPr>
            <a:r>
              <a:rPr lang="tr-TR" sz="2800" dirty="0" smtClean="0">
                <a:solidFill>
                  <a:srgbClr val="002060"/>
                </a:solidFill>
                <a:latin typeface="Gotham"/>
                <a:cs typeface="Times New Roman" panose="02020603050405020304" pitchFamily="18" charset="0"/>
              </a:rPr>
              <a:t>Dr. </a:t>
            </a:r>
            <a:r>
              <a:rPr lang="tr-TR" sz="2800" dirty="0" err="1" smtClean="0">
                <a:solidFill>
                  <a:srgbClr val="002060"/>
                </a:solidFill>
                <a:latin typeface="Gotham"/>
                <a:cs typeface="Times New Roman" panose="02020603050405020304" pitchFamily="18" charset="0"/>
              </a:rPr>
              <a:t>Öğr</a:t>
            </a:r>
            <a:r>
              <a:rPr lang="tr-TR" sz="2800" dirty="0" smtClean="0">
                <a:solidFill>
                  <a:srgbClr val="002060"/>
                </a:solidFill>
                <a:latin typeface="Gotham"/>
                <a:cs typeface="Times New Roman" panose="02020603050405020304" pitchFamily="18" charset="0"/>
              </a:rPr>
              <a:t>. </a:t>
            </a:r>
            <a:r>
              <a:rPr lang="tr-TR" sz="2800" dirty="0" err="1" smtClean="0">
                <a:solidFill>
                  <a:srgbClr val="002060"/>
                </a:solidFill>
                <a:latin typeface="Gotham"/>
                <a:cs typeface="Times New Roman" panose="02020603050405020304" pitchFamily="18" charset="0"/>
              </a:rPr>
              <a:t>Üy</a:t>
            </a:r>
            <a:r>
              <a:rPr lang="tr-TR" sz="2800" dirty="0" smtClean="0">
                <a:solidFill>
                  <a:srgbClr val="002060"/>
                </a:solidFill>
                <a:latin typeface="Gotham"/>
                <a:cs typeface="Times New Roman" panose="02020603050405020304" pitchFamily="18" charset="0"/>
              </a:rPr>
              <a:t>. Ali İzzet Yılmaz</a:t>
            </a:r>
          </a:p>
          <a:p>
            <a:pPr marL="342900" indent="-342900">
              <a:buFont typeface="Courier New" panose="02070309020205020404" pitchFamily="49" charset="0"/>
              <a:buChar char="o"/>
            </a:pPr>
            <a:r>
              <a:rPr lang="tr-TR" sz="2800" dirty="0" err="1" smtClean="0">
                <a:solidFill>
                  <a:srgbClr val="002060"/>
                </a:solidFill>
                <a:latin typeface="Gotham"/>
                <a:cs typeface="Times New Roman" panose="02020603050405020304" pitchFamily="18" charset="0"/>
              </a:rPr>
              <a:t>Öğr.Gör.Dr</a:t>
            </a:r>
            <a:r>
              <a:rPr lang="tr-TR" sz="2800" dirty="0">
                <a:solidFill>
                  <a:srgbClr val="002060"/>
                </a:solidFill>
                <a:latin typeface="Gotham"/>
                <a:cs typeface="Times New Roman" panose="02020603050405020304" pitchFamily="18" charset="0"/>
              </a:rPr>
              <a:t>. Salih Özgür Sarıca</a:t>
            </a:r>
          </a:p>
          <a:p>
            <a:pPr marL="342900" indent="-342900">
              <a:buFont typeface="Courier New" panose="02070309020205020404" pitchFamily="49" charset="0"/>
              <a:buChar char="o"/>
            </a:pPr>
            <a:r>
              <a:rPr lang="tr-TR" sz="2800" dirty="0" err="1">
                <a:solidFill>
                  <a:srgbClr val="002060"/>
                </a:solidFill>
                <a:latin typeface="Gotham"/>
                <a:cs typeface="Times New Roman" panose="02020603050405020304" pitchFamily="18" charset="0"/>
              </a:rPr>
              <a:t>Öğr.Gör.Dr</a:t>
            </a:r>
            <a:r>
              <a:rPr lang="tr-TR" sz="2800" dirty="0">
                <a:solidFill>
                  <a:srgbClr val="002060"/>
                </a:solidFill>
                <a:latin typeface="Gotham"/>
                <a:cs typeface="Times New Roman" panose="02020603050405020304" pitchFamily="18" charset="0"/>
              </a:rPr>
              <a:t>. Mehmet Kanatlı</a:t>
            </a:r>
          </a:p>
          <a:p>
            <a:pPr algn="just"/>
            <a:endParaRPr lang="tr-TR" sz="24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7771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2" name="Unvan 1"/>
          <p:cNvSpPr>
            <a:spLocks noGrp="1"/>
          </p:cNvSpPr>
          <p:nvPr>
            <p:ph type="title"/>
          </p:nvPr>
        </p:nvSpPr>
        <p:spPr>
          <a:xfrm>
            <a:off x="457200" y="1052736"/>
            <a:ext cx="8229600" cy="1080120"/>
          </a:xfrm>
        </p:spPr>
        <p:txBody>
          <a:bodyPr>
            <a:normAutofit/>
          </a:bodyPr>
          <a:lstStyle/>
          <a:p>
            <a:r>
              <a:rPr lang="tr-TR" sz="3200" b="1" dirty="0">
                <a:solidFill>
                  <a:schemeClr val="accent6">
                    <a:lumMod val="75000"/>
                  </a:schemeClr>
                </a:solidFill>
                <a:latin typeface="Gotham"/>
                <a:cs typeface="Times New Roman" panose="02020603050405020304" pitchFamily="18" charset="0"/>
              </a:rPr>
              <a:t>Planlanan Faaliyetler</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2132856"/>
            <a:ext cx="8229600" cy="4301355"/>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Mezunlar Buluşması</a:t>
            </a:r>
          </a:p>
          <a:p>
            <a:pPr lvl="1" algn="just">
              <a:buFont typeface="Wingdings" pitchFamily="2" charset="2"/>
              <a:buChar char="Ø"/>
            </a:pPr>
            <a:r>
              <a:rPr lang="tr-TR" sz="3200" dirty="0">
                <a:solidFill>
                  <a:srgbClr val="002060"/>
                </a:solidFill>
                <a:latin typeface="Gotham"/>
              </a:rPr>
              <a:t>Akademik açılış haftasında hem yeni kayıt yaptıran öğrencileri hem de mezunları bir araya getirecek mezunlar buluşması düzenlenecektir.</a:t>
            </a:r>
          </a:p>
          <a:p>
            <a:pPr lvl="2">
              <a:buFont typeface="Wingdings" pitchFamily="2" charset="2"/>
              <a:buChar char="Ø"/>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34928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2" name="Unvan 1"/>
          <p:cNvSpPr>
            <a:spLocks noGrp="1"/>
          </p:cNvSpPr>
          <p:nvPr>
            <p:ph type="title"/>
          </p:nvPr>
        </p:nvSpPr>
        <p:spPr>
          <a:xfrm>
            <a:off x="457200" y="1052736"/>
            <a:ext cx="8229600" cy="1080120"/>
          </a:xfrm>
        </p:spPr>
        <p:txBody>
          <a:bodyPr>
            <a:normAutofit/>
          </a:bodyPr>
          <a:lstStyle/>
          <a:p>
            <a:r>
              <a:rPr lang="tr-TR" sz="3200" b="1" dirty="0">
                <a:solidFill>
                  <a:schemeClr val="accent6">
                    <a:lumMod val="75000"/>
                  </a:schemeClr>
                </a:solidFill>
                <a:latin typeface="Gotham"/>
                <a:cs typeface="Times New Roman" panose="02020603050405020304" pitchFamily="18" charset="0"/>
              </a:rPr>
              <a:t>Planlanan Faaliyetler</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2132856"/>
            <a:ext cx="8229600" cy="4301355"/>
          </a:xfrm>
        </p:spPr>
        <p:txBody>
          <a:bodyPr>
            <a:noAutofit/>
          </a:bodyPr>
          <a:lstStyle/>
          <a:p>
            <a:pPr>
              <a:buFont typeface="Wingdings" pitchFamily="2" charset="2"/>
              <a:buChar char="Ø"/>
            </a:pPr>
            <a:r>
              <a:rPr lang="tr-TR" b="1" dirty="0" smtClean="0">
                <a:solidFill>
                  <a:srgbClr val="002060"/>
                </a:solidFill>
                <a:latin typeface="Gotham"/>
                <a:cs typeface="Times New Roman" panose="02020603050405020304" pitchFamily="18" charset="0"/>
              </a:rPr>
              <a:t>Mezun </a:t>
            </a:r>
            <a:r>
              <a:rPr lang="tr-TR" b="1" dirty="0">
                <a:solidFill>
                  <a:srgbClr val="002060"/>
                </a:solidFill>
                <a:latin typeface="Gotham"/>
                <a:cs typeface="Times New Roman" panose="02020603050405020304" pitchFamily="18" charset="0"/>
              </a:rPr>
              <a:t>Konuşmacı/Panel</a:t>
            </a:r>
          </a:p>
          <a:p>
            <a:pPr lvl="1" algn="just">
              <a:buFont typeface="Wingdings" pitchFamily="2" charset="2"/>
              <a:buChar char="Ø"/>
            </a:pPr>
            <a:r>
              <a:rPr lang="tr-TR" sz="3200" dirty="0">
                <a:solidFill>
                  <a:srgbClr val="002060"/>
                </a:solidFill>
                <a:latin typeface="Gotham"/>
              </a:rPr>
              <a:t>Mezunlar buluşmasında başarılı mezunlarımız arasından birkaç kişinin davet edilerek panel düzeninde kariyer söyleşisi gerçekleştirilecektir</a:t>
            </a:r>
            <a:r>
              <a:rPr lang="tr-TR" sz="3200" dirty="0" smtClean="0">
                <a:solidFill>
                  <a:srgbClr val="002060"/>
                </a:solidFill>
                <a:latin typeface="Gotham"/>
              </a:rPr>
              <a:t>.</a:t>
            </a:r>
            <a:endParaRPr lang="tr-TR" sz="3200" dirty="0">
              <a:solidFill>
                <a:srgbClr val="002060"/>
              </a:solidFill>
              <a:latin typeface="Gotham"/>
            </a:endParaRPr>
          </a:p>
        </p:txBody>
      </p:sp>
    </p:spTree>
    <p:extLst>
      <p:ext uri="{BB962C8B-B14F-4D97-AF65-F5344CB8AC3E}">
        <p14:creationId xmlns:p14="http://schemas.microsoft.com/office/powerpoint/2010/main" val="329270011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2" name="Unvan 1"/>
          <p:cNvSpPr>
            <a:spLocks noGrp="1"/>
          </p:cNvSpPr>
          <p:nvPr>
            <p:ph type="title"/>
          </p:nvPr>
        </p:nvSpPr>
        <p:spPr>
          <a:xfrm>
            <a:off x="457200" y="1052736"/>
            <a:ext cx="8229600" cy="1080120"/>
          </a:xfrm>
        </p:spPr>
        <p:txBody>
          <a:bodyPr>
            <a:normAutofit/>
          </a:bodyPr>
          <a:lstStyle/>
          <a:p>
            <a:r>
              <a:rPr lang="tr-TR" sz="3200" b="1" dirty="0">
                <a:solidFill>
                  <a:schemeClr val="accent6">
                    <a:lumMod val="75000"/>
                  </a:schemeClr>
                </a:solidFill>
                <a:latin typeface="Gotham"/>
                <a:cs typeface="Times New Roman" panose="02020603050405020304" pitchFamily="18" charset="0"/>
              </a:rPr>
              <a:t>Planlanan Faaliyetler</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2132856"/>
            <a:ext cx="8229600" cy="4301355"/>
          </a:xfrm>
        </p:spPr>
        <p:txBody>
          <a:bodyPr>
            <a:noAutofit/>
          </a:bodyPr>
          <a:lstStyle/>
          <a:p>
            <a:pPr>
              <a:buFont typeface="Wingdings" pitchFamily="2" charset="2"/>
              <a:buChar char="Ø"/>
            </a:pPr>
            <a:r>
              <a:rPr lang="tr-TR" b="1" dirty="0" smtClean="0">
                <a:solidFill>
                  <a:srgbClr val="002060"/>
                </a:solidFill>
                <a:latin typeface="Gotham"/>
                <a:cs typeface="Times New Roman" panose="02020603050405020304" pitchFamily="18" charset="0"/>
              </a:rPr>
              <a:t>Turnuvalar-Yarışmalar</a:t>
            </a:r>
            <a:endParaRPr lang="tr-TR" b="1" dirty="0">
              <a:solidFill>
                <a:srgbClr val="002060"/>
              </a:solidFill>
              <a:latin typeface="Gotham"/>
              <a:cs typeface="Times New Roman" panose="02020603050405020304" pitchFamily="18" charset="0"/>
            </a:endParaRPr>
          </a:p>
          <a:p>
            <a:pPr lvl="1" algn="just">
              <a:buFont typeface="Wingdings" pitchFamily="2" charset="2"/>
              <a:buChar char="Ø"/>
            </a:pPr>
            <a:r>
              <a:rPr lang="tr-TR" sz="3200" dirty="0">
                <a:solidFill>
                  <a:srgbClr val="002060"/>
                </a:solidFill>
                <a:latin typeface="Gotham"/>
              </a:rPr>
              <a:t>Üniversitenin kuruluş yıldönümünde ya da kariyer etkinlikleri haftasında mezunların katılabileceği spor turnuvaları ya da yarışmalar düzenlenecektir. Bu etkinlik sonucu dereceye giren birey ya da takımlara birtakım ödüller sunulabilir.</a:t>
            </a:r>
          </a:p>
          <a:p>
            <a:pPr lvl="2">
              <a:buFont typeface="Wingdings" pitchFamily="2" charset="2"/>
              <a:buChar char="Ø"/>
            </a:pPr>
            <a:endParaRPr lang="tr-TR" sz="2800" b="1"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tr-TR"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31423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2" name="Unvan 1"/>
          <p:cNvSpPr>
            <a:spLocks noGrp="1"/>
          </p:cNvSpPr>
          <p:nvPr>
            <p:ph type="title"/>
          </p:nvPr>
        </p:nvSpPr>
        <p:spPr>
          <a:xfrm>
            <a:off x="457200" y="1052736"/>
            <a:ext cx="8229600" cy="1080120"/>
          </a:xfrm>
        </p:spPr>
        <p:txBody>
          <a:bodyPr>
            <a:normAutofit/>
          </a:bodyPr>
          <a:lstStyle/>
          <a:p>
            <a:r>
              <a:rPr lang="tr-TR" sz="3200" b="1" dirty="0">
                <a:solidFill>
                  <a:schemeClr val="accent6">
                    <a:lumMod val="75000"/>
                  </a:schemeClr>
                </a:solidFill>
                <a:latin typeface="Gotham"/>
                <a:cs typeface="Times New Roman" panose="02020603050405020304" pitchFamily="18" charset="0"/>
              </a:rPr>
              <a:t>Planlanan Faaliyetler</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2132856"/>
            <a:ext cx="8229600" cy="4301355"/>
          </a:xfrm>
        </p:spPr>
        <p:txBody>
          <a:bodyPr>
            <a:noAutofit/>
          </a:bodyPr>
          <a:lstStyle/>
          <a:p>
            <a:pPr>
              <a:buFont typeface="Wingdings" pitchFamily="2" charset="2"/>
              <a:buChar char="Ø"/>
            </a:pPr>
            <a:r>
              <a:rPr lang="tr-TR" b="1" dirty="0" smtClean="0">
                <a:solidFill>
                  <a:srgbClr val="002060"/>
                </a:solidFill>
                <a:latin typeface="Gotham"/>
                <a:cs typeface="Times New Roman" panose="02020603050405020304" pitchFamily="18" charset="0"/>
              </a:rPr>
              <a:t>Sosyal </a:t>
            </a:r>
            <a:r>
              <a:rPr lang="tr-TR" b="1" dirty="0">
                <a:solidFill>
                  <a:srgbClr val="002060"/>
                </a:solidFill>
                <a:latin typeface="Gotham"/>
                <a:cs typeface="Times New Roman" panose="02020603050405020304" pitchFamily="18" charset="0"/>
              </a:rPr>
              <a:t>Medya Etkinlikleri</a:t>
            </a:r>
          </a:p>
          <a:p>
            <a:pPr lvl="1">
              <a:buFont typeface="Wingdings" pitchFamily="2" charset="2"/>
              <a:buChar char="Ø"/>
            </a:pPr>
            <a:r>
              <a:rPr lang="tr-TR" sz="3200" dirty="0">
                <a:solidFill>
                  <a:srgbClr val="002060"/>
                </a:solidFill>
                <a:latin typeface="Gotham"/>
              </a:rPr>
              <a:t>Mezunların kısa video, fotoğraf ya da yazılı olarak Hitit anılarını paylaşabileceği bir sosyal medya kanalı oluşturulacaktır.</a:t>
            </a:r>
          </a:p>
          <a:p>
            <a:pPr lvl="2">
              <a:buFont typeface="Wingdings" pitchFamily="2" charset="2"/>
              <a:buChar char="Ø"/>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21683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2204864"/>
            <a:ext cx="8229600" cy="446449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Gönüllülük Günü/Haftası</a:t>
            </a:r>
          </a:p>
          <a:p>
            <a:pPr lvl="1" algn="just">
              <a:buFont typeface="Wingdings" pitchFamily="2" charset="2"/>
              <a:buChar char="Ø"/>
            </a:pPr>
            <a:r>
              <a:rPr lang="tr-TR" dirty="0">
                <a:solidFill>
                  <a:srgbClr val="002060"/>
                </a:solidFill>
                <a:latin typeface="Gotham"/>
                <a:cs typeface="Times New Roman" panose="02020603050405020304" pitchFamily="18" charset="0"/>
              </a:rPr>
              <a:t>Yılın belirli gün ya da haftaları mezunların katılımı ile gönüllülük esasına dayalı olarak üniversitenin ya da kentin ihtiyaçlarına binaen sosyal yardım ve dayanışma etkinlikleri düzenlenecektir. Ör. ağaçlandırma, çevre temizliği, yardıma muhtaç bireylerin ihtiyacını karşılama, sokak hayvanlarının bakımı vb. farkındalık oluşturacak etkinlikler.</a:t>
            </a: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457200" y="1052736"/>
            <a:ext cx="8229600" cy="1080120"/>
          </a:xfrm>
        </p:spPr>
        <p:txBody>
          <a:bodyPr>
            <a:normAutofit/>
          </a:bodyPr>
          <a:lstStyle/>
          <a:p>
            <a:r>
              <a:rPr lang="tr-TR" sz="3200" b="1" dirty="0">
                <a:solidFill>
                  <a:schemeClr val="accent6">
                    <a:lumMod val="75000"/>
                  </a:schemeClr>
                </a:solidFill>
                <a:latin typeface="Gotham"/>
                <a:cs typeface="Times New Roman" panose="02020603050405020304" pitchFamily="18" charset="0"/>
              </a:rPr>
              <a:t>Planlanan Faaliyetler</a:t>
            </a:r>
            <a:endParaRPr lang="tr-TR" sz="3200" dirty="0">
              <a:solidFill>
                <a:schemeClr val="accent6">
                  <a:lumMod val="75000"/>
                </a:schemeClr>
              </a:solidFill>
              <a:latin typeface="Gotham"/>
              <a:cs typeface="Times New Roman" panose="02020603050405020304" pitchFamily="18" charset="0"/>
            </a:endParaRPr>
          </a:p>
        </p:txBody>
      </p:sp>
    </p:spTree>
    <p:extLst>
      <p:ext uri="{BB962C8B-B14F-4D97-AF65-F5344CB8AC3E}">
        <p14:creationId xmlns:p14="http://schemas.microsoft.com/office/powerpoint/2010/main" val="30984283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2204864"/>
            <a:ext cx="8229600" cy="4464496"/>
          </a:xfrm>
        </p:spPr>
        <p:txBody>
          <a:bodyPr>
            <a:noAutofit/>
          </a:bodyPr>
          <a:lstStyle/>
          <a:p>
            <a:pPr>
              <a:buFont typeface="Wingdings" pitchFamily="2" charset="2"/>
              <a:buChar char="Ø"/>
            </a:pPr>
            <a:r>
              <a:rPr lang="tr-TR" b="1" dirty="0" smtClean="0">
                <a:solidFill>
                  <a:srgbClr val="002060"/>
                </a:solidFill>
                <a:latin typeface="Gotham"/>
                <a:cs typeface="Times New Roman" panose="02020603050405020304" pitchFamily="18" charset="0"/>
              </a:rPr>
              <a:t>Mezun </a:t>
            </a:r>
            <a:r>
              <a:rPr lang="tr-TR" b="1" dirty="0">
                <a:solidFill>
                  <a:srgbClr val="002060"/>
                </a:solidFill>
                <a:latin typeface="Gotham"/>
                <a:cs typeface="Times New Roman" panose="02020603050405020304" pitchFamily="18" charset="0"/>
              </a:rPr>
              <a:t>Kobi/Girişimci Destekleme</a:t>
            </a:r>
          </a:p>
          <a:p>
            <a:pPr lvl="1" algn="just">
              <a:buFont typeface="Wingdings" pitchFamily="2" charset="2"/>
              <a:buChar char="Ø"/>
            </a:pPr>
            <a:r>
              <a:rPr lang="tr-TR" dirty="0">
                <a:solidFill>
                  <a:srgbClr val="002060"/>
                </a:solidFill>
                <a:latin typeface="Gotham"/>
                <a:cs typeface="Times New Roman" panose="02020603050405020304" pitchFamily="18" charset="0"/>
              </a:rPr>
              <a:t>Üniversitemiz mezunlarının girişimcilik faaliyetlerini desteklemek üzere bir başvuru platformu oluşturulacaktır.</a:t>
            </a:r>
          </a:p>
          <a:p>
            <a:pPr marL="0" indent="0" algn="just">
              <a:buNone/>
            </a:pPr>
            <a:endParaRPr lang="tr-TR" sz="1600"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457200" y="1052736"/>
            <a:ext cx="8229600" cy="1080120"/>
          </a:xfrm>
        </p:spPr>
        <p:txBody>
          <a:bodyPr>
            <a:normAutofit/>
          </a:bodyPr>
          <a:lstStyle/>
          <a:p>
            <a:r>
              <a:rPr lang="tr-TR" sz="3200" b="1" dirty="0">
                <a:solidFill>
                  <a:schemeClr val="accent6">
                    <a:lumMod val="75000"/>
                  </a:schemeClr>
                </a:solidFill>
                <a:latin typeface="Gotham"/>
                <a:cs typeface="Times New Roman" panose="02020603050405020304" pitchFamily="18" charset="0"/>
              </a:rPr>
              <a:t>Planlanan Faaliyetler</a:t>
            </a:r>
            <a:endParaRPr lang="tr-TR" sz="3200" dirty="0">
              <a:solidFill>
                <a:schemeClr val="accent6">
                  <a:lumMod val="75000"/>
                </a:schemeClr>
              </a:solidFill>
              <a:latin typeface="Gotham"/>
              <a:cs typeface="Times New Roman" panose="02020603050405020304" pitchFamily="18" charset="0"/>
            </a:endParaRPr>
          </a:p>
        </p:txBody>
      </p:sp>
    </p:spTree>
    <p:extLst>
      <p:ext uri="{BB962C8B-B14F-4D97-AF65-F5344CB8AC3E}">
        <p14:creationId xmlns:p14="http://schemas.microsoft.com/office/powerpoint/2010/main" val="249023306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2204864"/>
            <a:ext cx="8229600" cy="4464496"/>
          </a:xfrm>
        </p:spPr>
        <p:txBody>
          <a:bodyPr>
            <a:noAutofit/>
          </a:bodyPr>
          <a:lstStyle/>
          <a:p>
            <a:pPr>
              <a:buFont typeface="Wingdings" pitchFamily="2" charset="2"/>
              <a:buChar char="Ø"/>
            </a:pPr>
            <a:r>
              <a:rPr lang="tr-TR" b="1" dirty="0" smtClean="0">
                <a:solidFill>
                  <a:srgbClr val="002060"/>
                </a:solidFill>
                <a:latin typeface="Gotham"/>
                <a:cs typeface="Times New Roman" panose="02020603050405020304" pitchFamily="18" charset="0"/>
              </a:rPr>
              <a:t>Parasal </a:t>
            </a:r>
            <a:r>
              <a:rPr lang="tr-TR" b="1" dirty="0">
                <a:solidFill>
                  <a:srgbClr val="002060"/>
                </a:solidFill>
                <a:latin typeface="Gotham"/>
                <a:cs typeface="Times New Roman" panose="02020603050405020304" pitchFamily="18" charset="0"/>
              </a:rPr>
              <a:t>Olmayan Bağışların Organizasyonu</a:t>
            </a:r>
          </a:p>
          <a:p>
            <a:pPr lvl="1" algn="just">
              <a:buFont typeface="Wingdings" pitchFamily="2" charset="2"/>
              <a:buChar char="Ø"/>
            </a:pPr>
            <a:r>
              <a:rPr lang="tr-TR" dirty="0">
                <a:solidFill>
                  <a:srgbClr val="002060"/>
                </a:solidFill>
                <a:latin typeface="Gotham"/>
                <a:cs typeface="Times New Roman" panose="02020603050405020304" pitchFamily="18" charset="0"/>
              </a:rPr>
              <a:t>Mezunların özellikle üniversite sürecinde kullanmış olduğu eşya-kitap vb. parasal olmayan bağışların belirli bir platformda organize edilmesi planlanmaktadır.</a:t>
            </a:r>
          </a:p>
          <a:p>
            <a:pPr marL="0" indent="0" algn="just">
              <a:buNone/>
            </a:pPr>
            <a:endParaRPr lang="tr-TR" sz="1600"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457200" y="1052736"/>
            <a:ext cx="8229600" cy="1080120"/>
          </a:xfrm>
        </p:spPr>
        <p:txBody>
          <a:bodyPr>
            <a:normAutofit/>
          </a:bodyPr>
          <a:lstStyle/>
          <a:p>
            <a:r>
              <a:rPr lang="tr-TR" sz="3200" b="1" dirty="0">
                <a:solidFill>
                  <a:schemeClr val="accent6">
                    <a:lumMod val="75000"/>
                  </a:schemeClr>
                </a:solidFill>
                <a:latin typeface="Gotham"/>
                <a:cs typeface="Times New Roman" panose="02020603050405020304" pitchFamily="18" charset="0"/>
              </a:rPr>
              <a:t>Planlanan Faaliyetler</a:t>
            </a:r>
            <a:endParaRPr lang="tr-TR" sz="3200" dirty="0">
              <a:solidFill>
                <a:schemeClr val="accent6">
                  <a:lumMod val="75000"/>
                </a:schemeClr>
              </a:solidFill>
              <a:latin typeface="Gotham"/>
              <a:cs typeface="Times New Roman" panose="02020603050405020304" pitchFamily="18" charset="0"/>
            </a:endParaRPr>
          </a:p>
        </p:txBody>
      </p:sp>
    </p:spTree>
    <p:extLst>
      <p:ext uri="{BB962C8B-B14F-4D97-AF65-F5344CB8AC3E}">
        <p14:creationId xmlns:p14="http://schemas.microsoft.com/office/powerpoint/2010/main" val="415718454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2492896"/>
            <a:ext cx="8229600" cy="4176464"/>
          </a:xfrm>
        </p:spPr>
        <p:txBody>
          <a:bodyPr>
            <a:noAutofit/>
          </a:bodyPr>
          <a:lstStyle/>
          <a:p>
            <a:pPr>
              <a:buFont typeface="Wingdings" pitchFamily="2" charset="2"/>
              <a:buChar char="Ø"/>
            </a:pPr>
            <a:r>
              <a:rPr lang="tr-TR" b="1" dirty="0" smtClean="0">
                <a:solidFill>
                  <a:srgbClr val="002060"/>
                </a:solidFill>
                <a:latin typeface="Gotham"/>
                <a:cs typeface="Times New Roman" panose="02020603050405020304" pitchFamily="18" charset="0"/>
              </a:rPr>
              <a:t>Mezun </a:t>
            </a:r>
            <a:r>
              <a:rPr lang="tr-TR" b="1" dirty="0">
                <a:solidFill>
                  <a:srgbClr val="002060"/>
                </a:solidFill>
                <a:latin typeface="Gotham"/>
                <a:cs typeface="Times New Roman" panose="02020603050405020304" pitchFamily="18" charset="0"/>
              </a:rPr>
              <a:t>Kulüpleri</a:t>
            </a:r>
          </a:p>
          <a:p>
            <a:pPr lvl="1" algn="just">
              <a:buFont typeface="Wingdings" pitchFamily="2" charset="2"/>
              <a:buChar char="Ø"/>
            </a:pPr>
            <a:r>
              <a:rPr lang="tr-TR" dirty="0">
                <a:solidFill>
                  <a:srgbClr val="002060"/>
                </a:solidFill>
                <a:latin typeface="Gotham"/>
                <a:cs typeface="Times New Roman" panose="02020603050405020304" pitchFamily="18" charset="0"/>
              </a:rPr>
              <a:t>Tıpkı öğrenci kulüpleri gibi mezunların da mezuniyet sonrası ortaklaşa gerçekleştirebileceği aktivitelerin üniversitemiz vasıtasıyla organize edilmesi, ortak platforma taşınması gerekmektedir</a:t>
            </a:r>
            <a:r>
              <a:rPr lang="tr-TR" dirty="0" smtClean="0">
                <a:solidFill>
                  <a:srgbClr val="002060"/>
                </a:solidFill>
                <a:latin typeface="Gotham"/>
                <a:cs typeface="Times New Roman" panose="02020603050405020304" pitchFamily="18" charset="0"/>
              </a:rPr>
              <a:t>.</a:t>
            </a:r>
            <a:endParaRPr lang="tr-TR" dirty="0">
              <a:solidFill>
                <a:srgbClr val="002060"/>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sz="2800" b="1"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tr-TR" sz="2800" dirty="0">
              <a:solidFill>
                <a:srgbClr val="002060"/>
              </a:solidFill>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457200" y="1052736"/>
            <a:ext cx="8229600" cy="1080120"/>
          </a:xfrm>
        </p:spPr>
        <p:txBody>
          <a:bodyPr>
            <a:normAutofit/>
          </a:bodyPr>
          <a:lstStyle/>
          <a:p>
            <a:r>
              <a:rPr lang="tr-TR" sz="3200" b="1" dirty="0">
                <a:solidFill>
                  <a:schemeClr val="accent6">
                    <a:lumMod val="75000"/>
                  </a:schemeClr>
                </a:solidFill>
                <a:latin typeface="Gotham"/>
                <a:cs typeface="Times New Roman" panose="02020603050405020304" pitchFamily="18" charset="0"/>
              </a:rPr>
              <a:t>Planlanan Faaliyetler</a:t>
            </a:r>
            <a:endParaRPr lang="tr-TR" sz="3200" dirty="0">
              <a:solidFill>
                <a:schemeClr val="accent6">
                  <a:lumMod val="75000"/>
                </a:schemeClr>
              </a:solidFill>
              <a:latin typeface="Gotham"/>
              <a:cs typeface="Times New Roman" panose="02020603050405020304" pitchFamily="18" charset="0"/>
            </a:endParaRPr>
          </a:p>
        </p:txBody>
      </p:sp>
    </p:spTree>
    <p:extLst>
      <p:ext uri="{BB962C8B-B14F-4D97-AF65-F5344CB8AC3E}">
        <p14:creationId xmlns:p14="http://schemas.microsoft.com/office/powerpoint/2010/main" val="16566995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773832"/>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772816"/>
            <a:ext cx="8229600" cy="3168351"/>
          </a:xfrm>
        </p:spPr>
        <p:txBody>
          <a:bodyPr>
            <a:noAutofit/>
          </a:bodyPr>
          <a:lstStyle/>
          <a:p>
            <a:pPr algn="just">
              <a:buFont typeface="Wingdings" pitchFamily="2" charset="2"/>
              <a:buChar char="Ø"/>
            </a:pPr>
            <a:r>
              <a:rPr lang="tr-TR" sz="2800" dirty="0" smtClean="0">
                <a:solidFill>
                  <a:srgbClr val="002060"/>
                </a:solidFill>
                <a:latin typeface="Gotham"/>
                <a:cs typeface="Times New Roman" panose="02020603050405020304" pitchFamily="18" charset="0"/>
              </a:rPr>
              <a:t>Mezunları </a:t>
            </a:r>
            <a:r>
              <a:rPr lang="tr-TR" sz="2800" dirty="0">
                <a:solidFill>
                  <a:srgbClr val="002060"/>
                </a:solidFill>
                <a:latin typeface="Gotham"/>
                <a:cs typeface="Times New Roman" panose="02020603050405020304" pitchFamily="18" charset="0"/>
              </a:rPr>
              <a:t>tanıtan, iletişim bilgilerini içeren, sosyal statülerindeki değişimleri ve kariyer gelişimlerini takip eden mezunlar bilgi yönetim sistemini ve özgeçmiş veri tabanı kurmak, bu çerçevede kişisel web sitelerini, sosyal medya adreslerini ve e-postaları içeren bilgi havuzları oluşturmak</a:t>
            </a:r>
            <a:r>
              <a:rPr lang="tr-TR" sz="2800" dirty="0" smtClean="0">
                <a:solidFill>
                  <a:srgbClr val="002060"/>
                </a:solidFill>
                <a:latin typeface="Gotham"/>
                <a:cs typeface="Times New Roman" panose="02020603050405020304" pitchFamily="18" charset="0"/>
              </a:rPr>
              <a:t>.</a:t>
            </a:r>
            <a:endParaRPr lang="tr-TR" sz="2800" dirty="0">
              <a:solidFill>
                <a:srgbClr val="002060"/>
              </a:solidFill>
              <a:latin typeface="Gotham"/>
              <a:cs typeface="Times New Roman" panose="02020603050405020304" pitchFamily="18" charset="0"/>
            </a:endParaRPr>
          </a:p>
        </p:txBody>
      </p:sp>
    </p:spTree>
    <p:extLst>
      <p:ext uri="{BB962C8B-B14F-4D97-AF65-F5344CB8AC3E}">
        <p14:creationId xmlns:p14="http://schemas.microsoft.com/office/powerpoint/2010/main" val="254280401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2492896"/>
            <a:ext cx="8229600" cy="4176464"/>
          </a:xfrm>
        </p:spPr>
        <p:txBody>
          <a:bodyPr>
            <a:noAutofit/>
          </a:bodyPr>
          <a:lstStyle/>
          <a:p>
            <a:pPr algn="just">
              <a:buFont typeface="Wingdings" pitchFamily="2" charset="2"/>
              <a:buChar char="Ø"/>
            </a:pPr>
            <a:r>
              <a:rPr lang="tr-TR" b="1" dirty="0" smtClean="0">
                <a:solidFill>
                  <a:srgbClr val="002060"/>
                </a:solidFill>
                <a:latin typeface="Gotham"/>
                <a:cs typeface="Times New Roman" panose="02020603050405020304" pitchFamily="18" charset="0"/>
              </a:rPr>
              <a:t>Mezun </a:t>
            </a:r>
            <a:r>
              <a:rPr lang="tr-TR" b="1" dirty="0">
                <a:solidFill>
                  <a:srgbClr val="002060"/>
                </a:solidFill>
                <a:latin typeface="Gotham"/>
                <a:cs typeface="Times New Roman" panose="02020603050405020304" pitchFamily="18" charset="0"/>
              </a:rPr>
              <a:t>Elçileri</a:t>
            </a:r>
          </a:p>
          <a:p>
            <a:pPr lvl="1" algn="just">
              <a:buFont typeface="Wingdings" pitchFamily="2" charset="2"/>
              <a:buChar char="Ø"/>
            </a:pPr>
            <a:r>
              <a:rPr lang="tr-TR" dirty="0">
                <a:solidFill>
                  <a:srgbClr val="002060"/>
                </a:solidFill>
                <a:latin typeface="Gotham"/>
                <a:cs typeface="Times New Roman" panose="02020603050405020304" pitchFamily="18" charset="0"/>
              </a:rPr>
              <a:t>Kariyerinde ve sosyal ilişkilerinde başarılı, bilinirliği olan mezunlar arasından mezun elçileri seçilmesi planlanmaktadır. Mezun elçileri, hem mezun organizasyonlarında hem üniversitenin kurumsal kimliği oluşumunda oldukça etkili olabilirler.</a:t>
            </a:r>
            <a:endParaRPr lang="tr-TR" b="1" dirty="0">
              <a:solidFill>
                <a:srgbClr val="002060"/>
              </a:solidFill>
              <a:latin typeface="Gotham"/>
              <a:cs typeface="Times New Roman" panose="02020603050405020304" pitchFamily="18" charset="0"/>
            </a:endParaRPr>
          </a:p>
          <a:p>
            <a:pPr lvl="2">
              <a:buFont typeface="Wingdings" pitchFamily="2" charset="2"/>
              <a:buChar char="Ø"/>
            </a:pPr>
            <a:endParaRPr lang="tr-TR" sz="1600"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sp>
        <p:nvSpPr>
          <p:cNvPr id="5" name="Unvan 1"/>
          <p:cNvSpPr>
            <a:spLocks noGrp="1"/>
          </p:cNvSpPr>
          <p:nvPr>
            <p:ph type="title"/>
          </p:nvPr>
        </p:nvSpPr>
        <p:spPr>
          <a:xfrm>
            <a:off x="457200" y="1052736"/>
            <a:ext cx="8229600" cy="1080120"/>
          </a:xfrm>
        </p:spPr>
        <p:txBody>
          <a:bodyPr>
            <a:normAutofit/>
          </a:bodyPr>
          <a:lstStyle/>
          <a:p>
            <a:r>
              <a:rPr lang="tr-TR" sz="3200" b="1" dirty="0">
                <a:solidFill>
                  <a:schemeClr val="accent6">
                    <a:lumMod val="75000"/>
                  </a:schemeClr>
                </a:solidFill>
                <a:latin typeface="Gotham"/>
                <a:cs typeface="Times New Roman" panose="02020603050405020304" pitchFamily="18" charset="0"/>
              </a:rPr>
              <a:t>Planlanan Faaliyetler</a:t>
            </a:r>
            <a:endParaRPr lang="tr-TR" sz="3200" dirty="0">
              <a:solidFill>
                <a:schemeClr val="accent6">
                  <a:lumMod val="75000"/>
                </a:schemeClr>
              </a:solidFill>
              <a:latin typeface="Gotham"/>
              <a:cs typeface="Times New Roman" panose="02020603050405020304" pitchFamily="18" charset="0"/>
            </a:endParaRPr>
          </a:p>
        </p:txBody>
      </p:sp>
    </p:spTree>
    <p:extLst>
      <p:ext uri="{BB962C8B-B14F-4D97-AF65-F5344CB8AC3E}">
        <p14:creationId xmlns:p14="http://schemas.microsoft.com/office/powerpoint/2010/main" val="222181779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5" name="Metin kutusu 4"/>
          <p:cNvSpPr txBox="1"/>
          <p:nvPr/>
        </p:nvSpPr>
        <p:spPr>
          <a:xfrm>
            <a:off x="687398" y="1715215"/>
            <a:ext cx="7769203" cy="3539430"/>
          </a:xfrm>
          <a:prstGeom prst="rect">
            <a:avLst/>
          </a:prstGeom>
          <a:noFill/>
        </p:spPr>
        <p:txBody>
          <a:bodyPr wrap="square" rtlCol="0">
            <a:spAutoFit/>
          </a:bodyPr>
          <a:lstStyle/>
          <a:p>
            <a:pPr marL="342900" indent="-342900" algn="just">
              <a:buFont typeface="Wingdings" pitchFamily="2" charset="2"/>
              <a:buChar char="Ø"/>
            </a:pPr>
            <a:r>
              <a:rPr lang="tr-TR" sz="2800" dirty="0">
                <a:solidFill>
                  <a:schemeClr val="tx2">
                    <a:lumMod val="50000"/>
                  </a:schemeClr>
                </a:solidFill>
                <a:latin typeface="Times New Roman" panose="02020603050405020304" pitchFamily="18" charset="0"/>
                <a:cs typeface="Times New Roman" panose="02020603050405020304" pitchFamily="18" charset="0"/>
              </a:rPr>
              <a:t>Öğrencilerimiz tarafından ofis web sayfamızın (</a:t>
            </a:r>
            <a:r>
              <a:rPr lang="tr-TR" sz="2800" dirty="0">
                <a:solidFill>
                  <a:schemeClr val="tx2">
                    <a:lumMod val="50000"/>
                  </a:schemeClr>
                </a:solidFill>
                <a:latin typeface="Times New Roman" panose="02020603050405020304" pitchFamily="18" charset="0"/>
                <a:cs typeface="Times New Roman" panose="02020603050405020304" pitchFamily="18" charset="0"/>
                <a:hlinkClick r:id="rId3"/>
              </a:rPr>
              <a:t>http://www.kariyer.hitit.edu.tr/</a:t>
            </a:r>
            <a:r>
              <a:rPr lang="tr-TR" sz="2800" dirty="0">
                <a:solidFill>
                  <a:schemeClr val="tx2">
                    <a:lumMod val="50000"/>
                  </a:schemeClr>
                </a:solidFill>
                <a:latin typeface="Times New Roman" panose="02020603050405020304" pitchFamily="18" charset="0"/>
                <a:cs typeface="Times New Roman" panose="02020603050405020304" pitchFamily="18" charset="0"/>
              </a:rPr>
              <a:t>) takip edilmesinin sağlanması için bilgilendirmeler yapılması</a:t>
            </a:r>
            <a:r>
              <a:rPr lang="tr-TR" sz="2800" dirty="0" smtClean="0">
                <a:solidFill>
                  <a:schemeClr val="tx2">
                    <a:lumMod val="50000"/>
                  </a:schemeClr>
                </a:solidFill>
                <a:latin typeface="Times New Roman" panose="02020603050405020304" pitchFamily="18" charset="0"/>
                <a:cs typeface="Times New Roman" panose="02020603050405020304" pitchFamily="18" charset="0"/>
              </a:rPr>
              <a:t>.</a:t>
            </a:r>
          </a:p>
          <a:p>
            <a:pPr algn="just"/>
            <a:endParaRPr lang="tr-TR" sz="28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Ø"/>
            </a:pPr>
            <a:r>
              <a:rPr lang="tr-TR" sz="2800" dirty="0">
                <a:solidFill>
                  <a:schemeClr val="tx2">
                    <a:lumMod val="50000"/>
                  </a:schemeClr>
                </a:solidFill>
                <a:latin typeface="Times New Roman" panose="02020603050405020304" pitchFamily="18" charset="0"/>
                <a:cs typeface="Times New Roman" panose="02020603050405020304" pitchFamily="18" charset="0"/>
              </a:rPr>
              <a:t>Birim veya Bölüm sosyal medya hesaplarından Ofisimiz sosyal medya hesaplarının takip edilmesi.</a:t>
            </a:r>
          </a:p>
          <a:p>
            <a:pPr marL="342900" indent="-342900" algn="just">
              <a:buFont typeface="Wingdings" pitchFamily="2" charset="2"/>
              <a:buChar char="Ø"/>
            </a:pPr>
            <a:endParaRPr lang="tr-TR"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2064742" y="1124744"/>
            <a:ext cx="5014514" cy="584775"/>
          </a:xfrm>
          <a:prstGeom prst="rect">
            <a:avLst/>
          </a:prstGeom>
          <a:noFill/>
        </p:spPr>
        <p:txBody>
          <a:bodyPr wrap="none" rtlCol="0">
            <a:spAutoFit/>
          </a:bodyPr>
          <a:lstStyle/>
          <a:p>
            <a:pPr algn="just"/>
            <a:r>
              <a:rPr lang="tr-TR" sz="3200" dirty="0">
                <a:solidFill>
                  <a:schemeClr val="accent6">
                    <a:lumMod val="75000"/>
                  </a:schemeClr>
                </a:solidFill>
                <a:latin typeface="Gotham"/>
                <a:cs typeface="Times New Roman" panose="02020603050405020304" pitchFamily="18" charset="0"/>
              </a:rPr>
              <a:t>Birimlerden Beklentilerimiz</a:t>
            </a:r>
          </a:p>
        </p:txBody>
      </p:sp>
    </p:spTree>
    <p:extLst>
      <p:ext uri="{BB962C8B-B14F-4D97-AF65-F5344CB8AC3E}">
        <p14:creationId xmlns:p14="http://schemas.microsoft.com/office/powerpoint/2010/main" val="135894983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5" name="Metin kutusu 4"/>
          <p:cNvSpPr txBox="1"/>
          <p:nvPr/>
        </p:nvSpPr>
        <p:spPr>
          <a:xfrm>
            <a:off x="687398" y="1715215"/>
            <a:ext cx="7769203" cy="3539430"/>
          </a:xfrm>
          <a:prstGeom prst="rect">
            <a:avLst/>
          </a:prstGeom>
          <a:noFill/>
        </p:spPr>
        <p:txBody>
          <a:bodyPr wrap="square" rtlCol="0">
            <a:spAutoFit/>
          </a:bodyPr>
          <a:lstStyle/>
          <a:p>
            <a:pPr marL="342900" indent="-342900" algn="just">
              <a:buFont typeface="Wingdings" pitchFamily="2" charset="2"/>
              <a:buChar char="Ø"/>
            </a:pPr>
            <a:r>
              <a:rPr lang="tr-TR" sz="2800" dirty="0">
                <a:solidFill>
                  <a:schemeClr val="tx2">
                    <a:lumMod val="50000"/>
                  </a:schemeClr>
                </a:solidFill>
                <a:latin typeface="Times New Roman" panose="02020603050405020304" pitchFamily="18" charset="0"/>
                <a:cs typeface="Times New Roman" panose="02020603050405020304" pitchFamily="18" charset="0"/>
              </a:rPr>
              <a:t>Ofisimiz sosyal medya hesaplarında yapmış olduğumuz duyuru ve paylaşımların, Birim veya Bölüm sosyal medya hesaplarında da re-</a:t>
            </a:r>
            <a:r>
              <a:rPr lang="tr-TR" sz="2800" dirty="0" err="1">
                <a:solidFill>
                  <a:schemeClr val="tx2">
                    <a:lumMod val="50000"/>
                  </a:schemeClr>
                </a:solidFill>
                <a:latin typeface="Times New Roman" panose="02020603050405020304" pitchFamily="18" charset="0"/>
                <a:cs typeface="Times New Roman" panose="02020603050405020304" pitchFamily="18" charset="0"/>
              </a:rPr>
              <a:t>tweet</a:t>
            </a:r>
            <a:r>
              <a:rPr lang="tr-TR" sz="2800" dirty="0">
                <a:solidFill>
                  <a:schemeClr val="tx2">
                    <a:lumMod val="50000"/>
                  </a:schemeClr>
                </a:solidFill>
                <a:latin typeface="Times New Roman" panose="02020603050405020304" pitchFamily="18" charset="0"/>
                <a:cs typeface="Times New Roman" panose="02020603050405020304" pitchFamily="18" charset="0"/>
              </a:rPr>
              <a:t> veya re-post yapılması. </a:t>
            </a:r>
            <a:endParaRPr lang="tr-TR" sz="2800" dirty="0" smtClean="0">
              <a:solidFill>
                <a:schemeClr val="tx2">
                  <a:lumMod val="50000"/>
                </a:schemeClr>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Ø"/>
            </a:pPr>
            <a:endParaRPr lang="tr-TR" sz="28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Ø"/>
            </a:pPr>
            <a:r>
              <a:rPr lang="tr-TR" sz="2800" dirty="0" smtClean="0">
                <a:solidFill>
                  <a:schemeClr val="tx2">
                    <a:lumMod val="50000"/>
                  </a:schemeClr>
                </a:solidFill>
                <a:latin typeface="Times New Roman" panose="02020603050405020304" pitchFamily="18" charset="0"/>
                <a:cs typeface="Times New Roman" panose="02020603050405020304" pitchFamily="18" charset="0"/>
              </a:rPr>
              <a:t>Birimlerimizin </a:t>
            </a:r>
            <a:r>
              <a:rPr lang="tr-TR" sz="2800" dirty="0">
                <a:solidFill>
                  <a:schemeClr val="tx2">
                    <a:lumMod val="50000"/>
                  </a:schemeClr>
                </a:solidFill>
                <a:latin typeface="Times New Roman" panose="02020603050405020304" pitchFamily="18" charset="0"/>
                <a:cs typeface="Times New Roman" panose="02020603050405020304" pitchFamily="18" charset="0"/>
              </a:rPr>
              <a:t>kariyer ve öğrenci odaklı yapacakları etkinliklerin kariyer temsilcilerimiz vasıtasıyla ofisimiz işbirliğinde yürütülmesi. </a:t>
            </a:r>
            <a:endParaRPr lang="tr-TR" sz="2800" dirty="0">
              <a:solidFill>
                <a:schemeClr val="tx2">
                  <a:lumMod val="50000"/>
                </a:schemeClr>
              </a:solidFill>
              <a:latin typeface="Gotham"/>
            </a:endParaRPr>
          </a:p>
        </p:txBody>
      </p:sp>
      <p:sp>
        <p:nvSpPr>
          <p:cNvPr id="7" name="Metin kutusu 6"/>
          <p:cNvSpPr txBox="1"/>
          <p:nvPr/>
        </p:nvSpPr>
        <p:spPr>
          <a:xfrm>
            <a:off x="2064742" y="1124744"/>
            <a:ext cx="5014514" cy="584775"/>
          </a:xfrm>
          <a:prstGeom prst="rect">
            <a:avLst/>
          </a:prstGeom>
          <a:noFill/>
        </p:spPr>
        <p:txBody>
          <a:bodyPr wrap="none" rtlCol="0">
            <a:spAutoFit/>
          </a:bodyPr>
          <a:lstStyle/>
          <a:p>
            <a:pPr algn="just"/>
            <a:r>
              <a:rPr lang="tr-TR" sz="3200" dirty="0">
                <a:solidFill>
                  <a:schemeClr val="accent6">
                    <a:lumMod val="75000"/>
                  </a:schemeClr>
                </a:solidFill>
                <a:latin typeface="Gotham"/>
                <a:cs typeface="Times New Roman" panose="02020603050405020304" pitchFamily="18" charset="0"/>
              </a:rPr>
              <a:t>Birimlerden Beklentilerimiz</a:t>
            </a:r>
          </a:p>
        </p:txBody>
      </p:sp>
    </p:spTree>
    <p:extLst>
      <p:ext uri="{BB962C8B-B14F-4D97-AF65-F5344CB8AC3E}">
        <p14:creationId xmlns:p14="http://schemas.microsoft.com/office/powerpoint/2010/main" val="66493068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5" name="Metin kutusu 4"/>
          <p:cNvSpPr txBox="1"/>
          <p:nvPr/>
        </p:nvSpPr>
        <p:spPr>
          <a:xfrm>
            <a:off x="687398" y="1715215"/>
            <a:ext cx="7769203" cy="3539430"/>
          </a:xfrm>
          <a:prstGeom prst="rect">
            <a:avLst/>
          </a:prstGeom>
          <a:noFill/>
        </p:spPr>
        <p:txBody>
          <a:bodyPr wrap="square" rtlCol="0">
            <a:spAutoFit/>
          </a:bodyPr>
          <a:lstStyle/>
          <a:p>
            <a:pPr marL="342900" indent="-342900" algn="just">
              <a:buFont typeface="Wingdings" pitchFamily="2" charset="2"/>
              <a:buChar char="Ø"/>
            </a:pPr>
            <a:r>
              <a:rPr lang="tr-TR" sz="2800" dirty="0" smtClean="0">
                <a:solidFill>
                  <a:schemeClr val="tx2">
                    <a:lumMod val="50000"/>
                  </a:schemeClr>
                </a:solidFill>
                <a:latin typeface="Times New Roman" panose="02020603050405020304" pitchFamily="18" charset="0"/>
                <a:cs typeface="Times New Roman" panose="02020603050405020304" pitchFamily="18" charset="0"/>
              </a:rPr>
              <a:t>Her </a:t>
            </a:r>
            <a:r>
              <a:rPr lang="tr-TR" sz="2800" dirty="0">
                <a:solidFill>
                  <a:schemeClr val="tx2">
                    <a:lumMod val="50000"/>
                  </a:schemeClr>
                </a:solidFill>
                <a:latin typeface="Times New Roman" panose="02020603050405020304" pitchFamily="18" charset="0"/>
                <a:cs typeface="Times New Roman" panose="02020603050405020304" pitchFamily="18" charset="0"/>
              </a:rPr>
              <a:t>birim de görevli kariyer temsilcilerimiz tarafından ofisimiz adına yapılan yönlendirmelerin ve duyuruların dikkate alınması, gerekli yardımın ve kolaylığın sağlanması. </a:t>
            </a:r>
            <a:endParaRPr lang="tr-TR" sz="2800" dirty="0" smtClean="0">
              <a:solidFill>
                <a:schemeClr val="tx2">
                  <a:lumMod val="50000"/>
                </a:schemeClr>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Ø"/>
            </a:pPr>
            <a:endParaRPr lang="tr-TR" sz="28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Ø"/>
            </a:pPr>
            <a:r>
              <a:rPr lang="tr-TR" sz="2800" dirty="0">
                <a:solidFill>
                  <a:schemeClr val="tx2">
                    <a:lumMod val="50000"/>
                  </a:schemeClr>
                </a:solidFill>
                <a:latin typeface="Times New Roman" panose="02020603050405020304" pitchFamily="18" charset="0"/>
                <a:cs typeface="Times New Roman" panose="02020603050405020304" pitchFamily="18" charset="0"/>
              </a:rPr>
              <a:t>Mezunlarla iletişim kurulması ve mezunların izlenmesi konusunda bölümlerimizden gerekli desteğin sağlanması</a:t>
            </a:r>
            <a:r>
              <a:rPr lang="tr-TR" sz="2800" dirty="0" smtClean="0">
                <a:solidFill>
                  <a:schemeClr val="tx2">
                    <a:lumMod val="50000"/>
                  </a:schemeClr>
                </a:solidFill>
                <a:latin typeface="Times New Roman" panose="02020603050405020304" pitchFamily="18" charset="0"/>
                <a:cs typeface="Times New Roman" panose="02020603050405020304" pitchFamily="18" charset="0"/>
              </a:rPr>
              <a:t>.</a:t>
            </a:r>
            <a:endParaRPr lang="tr-TR" sz="2800" dirty="0">
              <a:solidFill>
                <a:schemeClr val="tx2">
                  <a:lumMod val="50000"/>
                </a:schemeClr>
              </a:solidFill>
              <a:latin typeface="Gotham"/>
            </a:endParaRPr>
          </a:p>
        </p:txBody>
      </p:sp>
      <p:sp>
        <p:nvSpPr>
          <p:cNvPr id="7" name="Metin kutusu 6"/>
          <p:cNvSpPr txBox="1"/>
          <p:nvPr/>
        </p:nvSpPr>
        <p:spPr>
          <a:xfrm>
            <a:off x="2064742" y="1124744"/>
            <a:ext cx="5014514" cy="584775"/>
          </a:xfrm>
          <a:prstGeom prst="rect">
            <a:avLst/>
          </a:prstGeom>
          <a:noFill/>
        </p:spPr>
        <p:txBody>
          <a:bodyPr wrap="none" rtlCol="0">
            <a:spAutoFit/>
          </a:bodyPr>
          <a:lstStyle/>
          <a:p>
            <a:pPr algn="just"/>
            <a:r>
              <a:rPr lang="tr-TR" sz="3200" dirty="0">
                <a:solidFill>
                  <a:schemeClr val="accent6">
                    <a:lumMod val="75000"/>
                  </a:schemeClr>
                </a:solidFill>
                <a:latin typeface="Gotham"/>
                <a:cs typeface="Times New Roman" panose="02020603050405020304" pitchFamily="18" charset="0"/>
              </a:rPr>
              <a:t>Birimlerden Beklentilerimiz</a:t>
            </a:r>
          </a:p>
        </p:txBody>
      </p:sp>
    </p:spTree>
    <p:extLst>
      <p:ext uri="{BB962C8B-B14F-4D97-AF65-F5344CB8AC3E}">
        <p14:creationId xmlns:p14="http://schemas.microsoft.com/office/powerpoint/2010/main" val="217112127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5" name="Metin kutusu 4"/>
          <p:cNvSpPr txBox="1"/>
          <p:nvPr/>
        </p:nvSpPr>
        <p:spPr>
          <a:xfrm>
            <a:off x="687398" y="1715215"/>
            <a:ext cx="7769203" cy="1815882"/>
          </a:xfrm>
          <a:prstGeom prst="rect">
            <a:avLst/>
          </a:prstGeom>
          <a:noFill/>
        </p:spPr>
        <p:txBody>
          <a:bodyPr wrap="square" rtlCol="0">
            <a:spAutoFit/>
          </a:bodyPr>
          <a:lstStyle/>
          <a:p>
            <a:pPr marL="342900" indent="-342900" algn="just">
              <a:buFont typeface="Wingdings" pitchFamily="2" charset="2"/>
              <a:buChar char="Ø"/>
            </a:pPr>
            <a:r>
              <a:rPr lang="tr-TR" sz="2800" dirty="0" smtClean="0">
                <a:solidFill>
                  <a:schemeClr val="tx2">
                    <a:lumMod val="50000"/>
                  </a:schemeClr>
                </a:solidFill>
                <a:latin typeface="Times New Roman" panose="02020603050405020304" pitchFamily="18" charset="0"/>
                <a:cs typeface="Times New Roman" panose="02020603050405020304" pitchFamily="18" charset="0"/>
              </a:rPr>
              <a:t>Son </a:t>
            </a:r>
            <a:r>
              <a:rPr lang="tr-TR" sz="2800" dirty="0">
                <a:solidFill>
                  <a:schemeClr val="tx2">
                    <a:lumMod val="50000"/>
                  </a:schemeClr>
                </a:solidFill>
                <a:latin typeface="Times New Roman" panose="02020603050405020304" pitchFamily="18" charset="0"/>
                <a:cs typeface="Times New Roman" panose="02020603050405020304" pitchFamily="18" charset="0"/>
              </a:rPr>
              <a:t>sınıf öğrencilerinin mezun bilgi sistemine kayıt yapmalarının (güncel telefon ve e-mail bilgileri) sağlanması konusunda gerekli bilgilendirmelerin yapılması</a:t>
            </a:r>
            <a:r>
              <a:rPr lang="tr-TR" sz="2800" dirty="0" smtClean="0">
                <a:solidFill>
                  <a:schemeClr val="tx2">
                    <a:lumMod val="50000"/>
                  </a:schemeClr>
                </a:solidFill>
                <a:latin typeface="Times New Roman" panose="02020603050405020304" pitchFamily="18" charset="0"/>
                <a:cs typeface="Times New Roman" panose="02020603050405020304" pitchFamily="18" charset="0"/>
              </a:rPr>
              <a:t>.</a:t>
            </a:r>
            <a:endParaRPr lang="tr-TR" sz="2800" dirty="0">
              <a:solidFill>
                <a:schemeClr val="tx2">
                  <a:lumMod val="50000"/>
                </a:schemeClr>
              </a:solidFill>
              <a:latin typeface="Gotham"/>
            </a:endParaRPr>
          </a:p>
        </p:txBody>
      </p:sp>
      <p:sp>
        <p:nvSpPr>
          <p:cNvPr id="7" name="Metin kutusu 6"/>
          <p:cNvSpPr txBox="1"/>
          <p:nvPr/>
        </p:nvSpPr>
        <p:spPr>
          <a:xfrm>
            <a:off x="2064742" y="1124744"/>
            <a:ext cx="5014514" cy="584775"/>
          </a:xfrm>
          <a:prstGeom prst="rect">
            <a:avLst/>
          </a:prstGeom>
          <a:noFill/>
        </p:spPr>
        <p:txBody>
          <a:bodyPr wrap="none" rtlCol="0">
            <a:spAutoFit/>
          </a:bodyPr>
          <a:lstStyle/>
          <a:p>
            <a:pPr algn="just"/>
            <a:r>
              <a:rPr lang="tr-TR" sz="3200" dirty="0">
                <a:solidFill>
                  <a:schemeClr val="accent6">
                    <a:lumMod val="75000"/>
                  </a:schemeClr>
                </a:solidFill>
                <a:latin typeface="Gotham"/>
                <a:cs typeface="Times New Roman" panose="02020603050405020304" pitchFamily="18" charset="0"/>
              </a:rPr>
              <a:t>Birimlerden Beklentilerimiz</a:t>
            </a:r>
          </a:p>
        </p:txBody>
      </p:sp>
    </p:spTree>
    <p:extLst>
      <p:ext uri="{BB962C8B-B14F-4D97-AF65-F5344CB8AC3E}">
        <p14:creationId xmlns:p14="http://schemas.microsoft.com/office/powerpoint/2010/main" val="184015578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287152"/>
          </a:xfrm>
          <a:prstGeom prst="rect">
            <a:avLst/>
          </a:prstGeom>
        </p:spPr>
      </p:pic>
      <p:sp>
        <p:nvSpPr>
          <p:cNvPr id="6" name="Metin kutusu 5"/>
          <p:cNvSpPr txBox="1"/>
          <p:nvPr/>
        </p:nvSpPr>
        <p:spPr>
          <a:xfrm>
            <a:off x="2659205" y="4087704"/>
            <a:ext cx="3825590" cy="400110"/>
          </a:xfrm>
          <a:prstGeom prst="rect">
            <a:avLst/>
          </a:prstGeom>
          <a:noFill/>
        </p:spPr>
        <p:txBody>
          <a:bodyPr wrap="square" rtlCol="0">
            <a:spAutoFit/>
          </a:bodyPr>
          <a:lstStyle/>
          <a:p>
            <a:pPr algn="ctr"/>
            <a:r>
              <a:rPr lang="tr-TR" sz="2000" dirty="0">
                <a:solidFill>
                  <a:schemeClr val="tx2">
                    <a:lumMod val="50000"/>
                  </a:schemeClr>
                </a:solidFill>
                <a:latin typeface="Gotham Black" pitchFamily="50" charset="0"/>
              </a:rPr>
              <a:t>TEŞEKKÜRLER</a:t>
            </a:r>
          </a:p>
        </p:txBody>
      </p:sp>
    </p:spTree>
    <p:extLst>
      <p:ext uri="{BB962C8B-B14F-4D97-AF65-F5344CB8AC3E}">
        <p14:creationId xmlns:p14="http://schemas.microsoft.com/office/powerpoint/2010/main" val="382396102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773832"/>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772816"/>
            <a:ext cx="8229600" cy="2304255"/>
          </a:xfrm>
        </p:spPr>
        <p:txBody>
          <a:bodyPr>
            <a:noAutofit/>
          </a:bodyPr>
          <a:lstStyle/>
          <a:p>
            <a:pPr algn="just">
              <a:buFont typeface="Wingdings" pitchFamily="2" charset="2"/>
              <a:buChar char="Ø"/>
            </a:pPr>
            <a:r>
              <a:rPr lang="tr-TR" sz="2800" dirty="0" smtClean="0">
                <a:solidFill>
                  <a:srgbClr val="002060"/>
                </a:solidFill>
                <a:latin typeface="Gotham"/>
                <a:cs typeface="Times New Roman" panose="02020603050405020304" pitchFamily="18" charset="0"/>
              </a:rPr>
              <a:t>Üniversite </a:t>
            </a:r>
            <a:r>
              <a:rPr lang="tr-TR" sz="2800" dirty="0">
                <a:solidFill>
                  <a:srgbClr val="002060"/>
                </a:solidFill>
                <a:latin typeface="Gotham"/>
                <a:cs typeface="Times New Roman" panose="02020603050405020304" pitchFamily="18" charset="0"/>
              </a:rPr>
              <a:t>faaliyetlerinin mezunlar nezdinde daha etkili bir şekilde tanıtılmasına yönelik stratejiler geliştirmek, uygulamak ve mezunların Üniversiteye katkı sağlamasını teşvik edici çalışmalar yapmak</a:t>
            </a:r>
            <a:r>
              <a:rPr lang="tr-TR" sz="2800" dirty="0" smtClean="0">
                <a:solidFill>
                  <a:srgbClr val="002060"/>
                </a:solidFill>
                <a:latin typeface="Gotham"/>
                <a:cs typeface="Times New Roman" panose="02020603050405020304" pitchFamily="18" charset="0"/>
              </a:rPr>
              <a:t>.</a:t>
            </a:r>
            <a:endParaRPr lang="tr-TR" sz="2800" dirty="0">
              <a:solidFill>
                <a:srgbClr val="002060"/>
              </a:solidFill>
              <a:latin typeface="Gotham"/>
              <a:cs typeface="Times New Roman" panose="02020603050405020304" pitchFamily="18" charset="0"/>
            </a:endParaRPr>
          </a:p>
        </p:txBody>
      </p:sp>
    </p:spTree>
    <p:extLst>
      <p:ext uri="{BB962C8B-B14F-4D97-AF65-F5344CB8AC3E}">
        <p14:creationId xmlns:p14="http://schemas.microsoft.com/office/powerpoint/2010/main" val="201522217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773832"/>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772817"/>
            <a:ext cx="8229600" cy="1656184"/>
          </a:xfrm>
        </p:spPr>
        <p:txBody>
          <a:bodyPr>
            <a:noAutofit/>
          </a:bodyPr>
          <a:lstStyle/>
          <a:p>
            <a:pPr algn="just">
              <a:buFont typeface="Wingdings" pitchFamily="2" charset="2"/>
              <a:buChar char="Ø"/>
            </a:pPr>
            <a:r>
              <a:rPr lang="tr-TR" sz="2800" dirty="0" smtClean="0">
                <a:solidFill>
                  <a:srgbClr val="002060"/>
                </a:solidFill>
                <a:latin typeface="Gotham"/>
                <a:cs typeface="Times New Roman" panose="02020603050405020304" pitchFamily="18" charset="0"/>
              </a:rPr>
              <a:t>Mezunlar </a:t>
            </a:r>
            <a:r>
              <a:rPr lang="tr-TR" sz="2800" dirty="0">
                <a:solidFill>
                  <a:srgbClr val="002060"/>
                </a:solidFill>
                <a:latin typeface="Gotham"/>
                <a:cs typeface="Times New Roman" panose="02020603050405020304" pitchFamily="18" charset="0"/>
              </a:rPr>
              <a:t>ve öğrenciler arasında sosyal, kültürel ve meslekî dayanışma ve yardımlaşmayı artırıcı faaliyetler yapmak.</a:t>
            </a:r>
          </a:p>
        </p:txBody>
      </p:sp>
    </p:spTree>
    <p:extLst>
      <p:ext uri="{BB962C8B-B14F-4D97-AF65-F5344CB8AC3E}">
        <p14:creationId xmlns:p14="http://schemas.microsoft.com/office/powerpoint/2010/main" val="12286933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773832"/>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2060849"/>
            <a:ext cx="8229600" cy="1008112"/>
          </a:xfrm>
        </p:spPr>
        <p:txBody>
          <a:bodyPr>
            <a:normAutofit/>
          </a:bodyPr>
          <a:lstStyle/>
          <a:p>
            <a:pPr algn="just">
              <a:buFont typeface="Wingdings" pitchFamily="2" charset="2"/>
              <a:buChar char="Ø"/>
            </a:pPr>
            <a:r>
              <a:rPr lang="tr-TR" sz="2800" dirty="0">
                <a:solidFill>
                  <a:srgbClr val="002060"/>
                </a:solidFill>
                <a:latin typeface="Gotham"/>
                <a:cs typeface="Times New Roman" panose="02020603050405020304" pitchFamily="18" charset="0"/>
              </a:rPr>
              <a:t>Merkez hizmetleri hakkında öğrencileri bilgilendirmek</a:t>
            </a:r>
            <a:r>
              <a:rPr lang="tr-TR" sz="2800" dirty="0" smtClean="0">
                <a:solidFill>
                  <a:srgbClr val="002060"/>
                </a:solidFill>
                <a:latin typeface="Gotham"/>
                <a:cs typeface="Times New Roman" panose="02020603050405020304" pitchFamily="18" charset="0"/>
              </a:rPr>
              <a:t>.</a:t>
            </a:r>
            <a:endParaRPr lang="tr-TR" sz="2800" dirty="0">
              <a:solidFill>
                <a:srgbClr val="002060"/>
              </a:solidFill>
              <a:latin typeface="Gotham"/>
              <a:cs typeface="Times New Roman" panose="02020603050405020304" pitchFamily="18" charset="0"/>
            </a:endParaRPr>
          </a:p>
        </p:txBody>
      </p:sp>
    </p:spTree>
    <p:extLst>
      <p:ext uri="{BB962C8B-B14F-4D97-AF65-F5344CB8AC3E}">
        <p14:creationId xmlns:p14="http://schemas.microsoft.com/office/powerpoint/2010/main" val="241308886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773832"/>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2060849"/>
            <a:ext cx="8229600" cy="1152128"/>
          </a:xfrm>
        </p:spPr>
        <p:txBody>
          <a:bodyPr>
            <a:normAutofit/>
          </a:bodyPr>
          <a:lstStyle/>
          <a:p>
            <a:pPr algn="just">
              <a:buFont typeface="Wingdings" pitchFamily="2" charset="2"/>
              <a:buChar char="Ø"/>
            </a:pPr>
            <a:r>
              <a:rPr lang="tr-TR" sz="2800" dirty="0" smtClean="0">
                <a:solidFill>
                  <a:srgbClr val="002060"/>
                </a:solidFill>
                <a:latin typeface="Gotham"/>
                <a:cs typeface="Times New Roman" panose="02020603050405020304" pitchFamily="18" charset="0"/>
              </a:rPr>
              <a:t>Merkezin </a:t>
            </a:r>
            <a:r>
              <a:rPr lang="tr-TR" sz="2800" dirty="0">
                <a:solidFill>
                  <a:srgbClr val="002060"/>
                </a:solidFill>
                <a:latin typeface="Gotham"/>
                <a:cs typeface="Times New Roman" panose="02020603050405020304" pitchFamily="18" charset="0"/>
              </a:rPr>
              <a:t>amaçları ve çalışmaları doğrultusunda her türlü basılı ve görsel medyayı kullanmak.</a:t>
            </a:r>
          </a:p>
        </p:txBody>
      </p:sp>
    </p:spTree>
    <p:extLst>
      <p:ext uri="{BB962C8B-B14F-4D97-AF65-F5344CB8AC3E}">
        <p14:creationId xmlns:p14="http://schemas.microsoft.com/office/powerpoint/2010/main" val="311100242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6" name="Unvan 1"/>
          <p:cNvSpPr>
            <a:spLocks noGrp="1"/>
          </p:cNvSpPr>
          <p:nvPr>
            <p:ph type="title"/>
          </p:nvPr>
        </p:nvSpPr>
        <p:spPr>
          <a:xfrm>
            <a:off x="504820" y="709072"/>
            <a:ext cx="802432" cy="5888280"/>
          </a:xfrm>
        </p:spPr>
        <p:txBody>
          <a:bodyPr vert="vert270">
            <a:normAutofit fontScale="90000"/>
          </a:bodyPr>
          <a:lstStyle/>
          <a:p>
            <a:r>
              <a:rPr lang="tr-TR" b="1" dirty="0" smtClean="0">
                <a:solidFill>
                  <a:schemeClr val="accent6">
                    <a:lumMod val="75000"/>
                  </a:schemeClr>
                </a:solidFill>
                <a:latin typeface="Gotham"/>
              </a:rPr>
              <a:t>Organizasyon Yapımız</a:t>
            </a:r>
            <a:endParaRPr lang="tr-TR" dirty="0">
              <a:solidFill>
                <a:schemeClr val="accent6">
                  <a:lumMod val="75000"/>
                </a:schemeClr>
              </a:solidFill>
              <a:latin typeface="Gotham"/>
            </a:endParaRPr>
          </a:p>
        </p:txBody>
      </p:sp>
      <p:pic>
        <p:nvPicPr>
          <p:cNvPr id="7"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0936" y="1045499"/>
            <a:ext cx="5377368" cy="5472608"/>
          </a:xfrm>
        </p:spPr>
      </p:pic>
    </p:spTree>
    <p:extLst>
      <p:ext uri="{BB962C8B-B14F-4D97-AF65-F5344CB8AC3E}">
        <p14:creationId xmlns:p14="http://schemas.microsoft.com/office/powerpoint/2010/main" val="291452717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11" name="Unvan 1"/>
          <p:cNvSpPr>
            <a:spLocks noGrp="1"/>
          </p:cNvSpPr>
          <p:nvPr>
            <p:ph type="title"/>
          </p:nvPr>
        </p:nvSpPr>
        <p:spPr>
          <a:xfrm>
            <a:off x="457200" y="817096"/>
            <a:ext cx="8229600" cy="1143000"/>
          </a:xfrm>
        </p:spPr>
        <p:txBody>
          <a:bodyPr>
            <a:normAutofit/>
          </a:bodyPr>
          <a:lstStyle/>
          <a:p>
            <a:r>
              <a:rPr lang="tr-TR" b="1" dirty="0" smtClean="0">
                <a:solidFill>
                  <a:schemeClr val="accent6">
                    <a:lumMod val="75000"/>
                  </a:schemeClr>
                </a:solidFill>
                <a:latin typeface="Gotham"/>
              </a:rPr>
              <a:t>Akademik Ekibimiz</a:t>
            </a:r>
            <a:endParaRPr lang="tr-TR" dirty="0">
              <a:solidFill>
                <a:schemeClr val="accent6">
                  <a:lumMod val="75000"/>
                </a:schemeClr>
              </a:solidFill>
              <a:latin typeface="Gotham"/>
            </a:endParaRPr>
          </a:p>
        </p:txBody>
      </p:sp>
      <p:graphicFrame>
        <p:nvGraphicFramePr>
          <p:cNvPr id="12" name="İçerik Yer Tutucusu 16"/>
          <p:cNvGraphicFramePr>
            <a:graphicFrameLocks noGrp="1"/>
          </p:cNvGraphicFramePr>
          <p:nvPr>
            <p:ph idx="1"/>
            <p:extLst>
              <p:ext uri="{D42A27DB-BD31-4B8C-83A1-F6EECF244321}">
                <p14:modId xmlns:p14="http://schemas.microsoft.com/office/powerpoint/2010/main" val="771068394"/>
              </p:ext>
            </p:extLst>
          </p:nvPr>
        </p:nvGraphicFramePr>
        <p:xfrm>
          <a:off x="473678" y="2240880"/>
          <a:ext cx="8229600" cy="3708400"/>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3471695952"/>
                    </a:ext>
                  </a:extLst>
                </a:gridCol>
                <a:gridCol w="3672408">
                  <a:extLst>
                    <a:ext uri="{9D8B030D-6E8A-4147-A177-3AD203B41FA5}">
                      <a16:colId xmlns:a16="http://schemas.microsoft.com/office/drawing/2014/main" val="2021022787"/>
                    </a:ext>
                  </a:extLst>
                </a:gridCol>
                <a:gridCol w="4042792">
                  <a:extLst>
                    <a:ext uri="{9D8B030D-6E8A-4147-A177-3AD203B41FA5}">
                      <a16:colId xmlns:a16="http://schemas.microsoft.com/office/drawing/2014/main" val="665245748"/>
                    </a:ext>
                  </a:extLst>
                </a:gridCol>
              </a:tblGrid>
              <a:tr h="370840">
                <a:tc>
                  <a:txBody>
                    <a:bodyPr/>
                    <a:lstStyle/>
                    <a:p>
                      <a:r>
                        <a:rPr lang="tr-TR" dirty="0" smtClean="0">
                          <a:latin typeface="Gotham"/>
                        </a:rPr>
                        <a:t>SN</a:t>
                      </a:r>
                      <a:endParaRPr lang="tr-TR" dirty="0">
                        <a:latin typeface="Gotham"/>
                      </a:endParaRPr>
                    </a:p>
                  </a:txBody>
                  <a:tcPr/>
                </a:tc>
                <a:tc>
                  <a:txBody>
                    <a:bodyPr/>
                    <a:lstStyle/>
                    <a:p>
                      <a:r>
                        <a:rPr lang="tr-TR" dirty="0" smtClean="0">
                          <a:latin typeface="Gotham"/>
                        </a:rPr>
                        <a:t>Görevi</a:t>
                      </a:r>
                      <a:endParaRPr lang="tr-TR" dirty="0">
                        <a:latin typeface="Gotham"/>
                      </a:endParaRPr>
                    </a:p>
                  </a:txBody>
                  <a:tcPr/>
                </a:tc>
                <a:tc>
                  <a:txBody>
                    <a:bodyPr/>
                    <a:lstStyle/>
                    <a:p>
                      <a:r>
                        <a:rPr lang="tr-TR" dirty="0" smtClean="0">
                          <a:latin typeface="Gotham"/>
                        </a:rPr>
                        <a:t>Adı Soyadı</a:t>
                      </a:r>
                      <a:endParaRPr lang="tr-TR" dirty="0">
                        <a:latin typeface="Gotham"/>
                      </a:endParaRPr>
                    </a:p>
                  </a:txBody>
                  <a:tcPr/>
                </a:tc>
                <a:extLst>
                  <a:ext uri="{0D108BD9-81ED-4DB2-BD59-A6C34878D82A}">
                    <a16:rowId xmlns:a16="http://schemas.microsoft.com/office/drawing/2014/main" val="1260915045"/>
                  </a:ext>
                </a:extLst>
              </a:tr>
              <a:tr h="370840">
                <a:tc>
                  <a:txBody>
                    <a:bodyPr/>
                    <a:lstStyle/>
                    <a:p>
                      <a:pPr algn="ctr"/>
                      <a:r>
                        <a:rPr lang="tr-TR" dirty="0" smtClean="0">
                          <a:latin typeface="Gotham"/>
                        </a:rPr>
                        <a:t>1</a:t>
                      </a:r>
                      <a:endParaRPr lang="tr-TR" dirty="0">
                        <a:latin typeface="Gotham"/>
                      </a:endParaRPr>
                    </a:p>
                  </a:txBody>
                  <a:tcPr/>
                </a:tc>
                <a:tc>
                  <a:txBody>
                    <a:bodyPr/>
                    <a:lstStyle/>
                    <a:p>
                      <a:r>
                        <a:rPr lang="tr-TR" dirty="0" smtClean="0">
                          <a:latin typeface="Gotham"/>
                        </a:rPr>
                        <a:t>Koordinatör</a:t>
                      </a:r>
                      <a:endParaRPr lang="tr-TR" dirty="0">
                        <a:latin typeface="Gotham"/>
                      </a:endParaRPr>
                    </a:p>
                  </a:txBody>
                  <a:tcPr/>
                </a:tc>
                <a:tc>
                  <a:txBody>
                    <a:bodyPr/>
                    <a:lstStyle/>
                    <a:p>
                      <a:r>
                        <a:rPr lang="tr-TR" dirty="0" smtClean="0">
                          <a:latin typeface="Gotham"/>
                        </a:rPr>
                        <a:t>Prof.</a:t>
                      </a:r>
                      <a:r>
                        <a:rPr lang="tr-TR" baseline="0" dirty="0" smtClean="0">
                          <a:latin typeface="Gotham"/>
                        </a:rPr>
                        <a:t> Dr. Nurcan Baykam</a:t>
                      </a:r>
                      <a:endParaRPr lang="tr-TR" dirty="0">
                        <a:latin typeface="Gotham"/>
                      </a:endParaRPr>
                    </a:p>
                  </a:txBody>
                  <a:tcPr/>
                </a:tc>
                <a:extLst>
                  <a:ext uri="{0D108BD9-81ED-4DB2-BD59-A6C34878D82A}">
                    <a16:rowId xmlns:a16="http://schemas.microsoft.com/office/drawing/2014/main" val="4016979744"/>
                  </a:ext>
                </a:extLst>
              </a:tr>
              <a:tr h="370840">
                <a:tc>
                  <a:txBody>
                    <a:bodyPr/>
                    <a:lstStyle/>
                    <a:p>
                      <a:pPr algn="ctr"/>
                      <a:r>
                        <a:rPr lang="tr-TR" dirty="0" smtClean="0">
                          <a:latin typeface="Gotham"/>
                        </a:rPr>
                        <a:t>2</a:t>
                      </a:r>
                      <a:endParaRPr lang="tr-TR" dirty="0">
                        <a:latin typeface="Gotham"/>
                      </a:endParaRPr>
                    </a:p>
                  </a:txBody>
                  <a:tcPr/>
                </a:tc>
                <a:tc>
                  <a:txBody>
                    <a:bodyPr/>
                    <a:lstStyle/>
                    <a:p>
                      <a:r>
                        <a:rPr lang="tr-TR" dirty="0" smtClean="0">
                          <a:latin typeface="Gotham"/>
                        </a:rPr>
                        <a:t>Birim Sorumlusu</a:t>
                      </a:r>
                      <a:endParaRPr lang="tr-TR" dirty="0">
                        <a:latin typeface="Gotham"/>
                      </a:endParaRPr>
                    </a:p>
                  </a:txBody>
                  <a:tcPr/>
                </a:tc>
                <a:tc>
                  <a:txBody>
                    <a:bodyPr/>
                    <a:lstStyle/>
                    <a:p>
                      <a:r>
                        <a:rPr lang="tr-TR" dirty="0" smtClean="0">
                          <a:latin typeface="Gotham"/>
                        </a:rPr>
                        <a:t>Dr. </a:t>
                      </a:r>
                      <a:r>
                        <a:rPr lang="tr-TR" dirty="0" err="1" smtClean="0">
                          <a:latin typeface="Gotham"/>
                        </a:rPr>
                        <a:t>Öğr</a:t>
                      </a:r>
                      <a:r>
                        <a:rPr lang="tr-TR" dirty="0" smtClean="0">
                          <a:latin typeface="Gotham"/>
                        </a:rPr>
                        <a:t>. Üyesi Ömür Demirer</a:t>
                      </a:r>
                      <a:endParaRPr lang="tr-TR" dirty="0">
                        <a:latin typeface="Gotham"/>
                      </a:endParaRPr>
                    </a:p>
                  </a:txBody>
                  <a:tcPr/>
                </a:tc>
                <a:extLst>
                  <a:ext uri="{0D108BD9-81ED-4DB2-BD59-A6C34878D82A}">
                    <a16:rowId xmlns:a16="http://schemas.microsoft.com/office/drawing/2014/main" val="17404425"/>
                  </a:ext>
                </a:extLst>
              </a:tr>
              <a:tr h="370840">
                <a:tc>
                  <a:txBody>
                    <a:bodyPr/>
                    <a:lstStyle/>
                    <a:p>
                      <a:pPr algn="ctr"/>
                      <a:r>
                        <a:rPr lang="tr-TR" dirty="0" smtClean="0">
                          <a:latin typeface="Gotham"/>
                        </a:rPr>
                        <a:t>3</a:t>
                      </a:r>
                      <a:endParaRPr lang="tr-TR" dirty="0">
                        <a:latin typeface="Gotham"/>
                      </a:endParaRPr>
                    </a:p>
                  </a:txBody>
                  <a:tcPr/>
                </a:tc>
                <a:tc rowSpan="2">
                  <a:txBody>
                    <a:bodyPr/>
                    <a:lstStyle/>
                    <a:p>
                      <a:r>
                        <a:rPr lang="tr-TR" dirty="0" smtClean="0">
                          <a:latin typeface="Gotham"/>
                        </a:rPr>
                        <a:t>Kariyer</a:t>
                      </a:r>
                      <a:r>
                        <a:rPr lang="tr-TR" baseline="0" dirty="0" smtClean="0">
                          <a:latin typeface="Gotham"/>
                        </a:rPr>
                        <a:t> Planlama ve Eğitim</a:t>
                      </a:r>
                      <a:endParaRPr lang="tr-TR" dirty="0">
                        <a:latin typeface="Gotham"/>
                      </a:endParaRPr>
                    </a:p>
                  </a:txBody>
                  <a:tcPr anchor="ctr"/>
                </a:tc>
                <a:tc>
                  <a:txBody>
                    <a:bodyPr/>
                    <a:lstStyle/>
                    <a:p>
                      <a:r>
                        <a:rPr lang="tr-TR" dirty="0" smtClean="0">
                          <a:latin typeface="Gotham"/>
                        </a:rPr>
                        <a:t>Doç.</a:t>
                      </a:r>
                      <a:r>
                        <a:rPr lang="tr-TR" baseline="0" dirty="0" smtClean="0">
                          <a:latin typeface="Gotham"/>
                        </a:rPr>
                        <a:t> Dr. Menekşe Şahin</a:t>
                      </a:r>
                      <a:endParaRPr lang="tr-TR" dirty="0">
                        <a:latin typeface="Gotham"/>
                      </a:endParaRPr>
                    </a:p>
                  </a:txBody>
                  <a:tcPr/>
                </a:tc>
                <a:extLst>
                  <a:ext uri="{0D108BD9-81ED-4DB2-BD59-A6C34878D82A}">
                    <a16:rowId xmlns:a16="http://schemas.microsoft.com/office/drawing/2014/main" val="1084200184"/>
                  </a:ext>
                </a:extLst>
              </a:tr>
              <a:tr h="370840">
                <a:tc>
                  <a:txBody>
                    <a:bodyPr/>
                    <a:lstStyle/>
                    <a:p>
                      <a:pPr algn="ctr"/>
                      <a:r>
                        <a:rPr lang="tr-TR" dirty="0" smtClean="0">
                          <a:latin typeface="Gotham"/>
                        </a:rPr>
                        <a:t>4</a:t>
                      </a:r>
                      <a:endParaRPr lang="tr-TR" dirty="0">
                        <a:latin typeface="Gotham"/>
                      </a:endParaRPr>
                    </a:p>
                  </a:txBody>
                  <a:tcPr/>
                </a:tc>
                <a:tc vMerge="1">
                  <a:txBody>
                    <a:bodyPr/>
                    <a:lstStyle/>
                    <a:p>
                      <a:endParaRPr lang="tr-TR" dirty="0"/>
                    </a:p>
                  </a:txBody>
                  <a:tcPr/>
                </a:tc>
                <a:tc>
                  <a:txBody>
                    <a:bodyPr/>
                    <a:lstStyle/>
                    <a:p>
                      <a:r>
                        <a:rPr lang="tr-TR" dirty="0" smtClean="0">
                          <a:latin typeface="Gotham"/>
                        </a:rPr>
                        <a:t>Arş.</a:t>
                      </a:r>
                      <a:r>
                        <a:rPr lang="tr-TR" baseline="0" dirty="0" smtClean="0">
                          <a:latin typeface="Gotham"/>
                        </a:rPr>
                        <a:t> Gör. Dr. Mustafa Nal</a:t>
                      </a:r>
                      <a:endParaRPr lang="tr-TR" dirty="0">
                        <a:latin typeface="Gotham"/>
                      </a:endParaRPr>
                    </a:p>
                  </a:txBody>
                  <a:tcPr/>
                </a:tc>
                <a:extLst>
                  <a:ext uri="{0D108BD9-81ED-4DB2-BD59-A6C34878D82A}">
                    <a16:rowId xmlns:a16="http://schemas.microsoft.com/office/drawing/2014/main" val="41429400"/>
                  </a:ext>
                </a:extLst>
              </a:tr>
              <a:tr h="370840">
                <a:tc>
                  <a:txBody>
                    <a:bodyPr/>
                    <a:lstStyle/>
                    <a:p>
                      <a:pPr algn="ctr"/>
                      <a:r>
                        <a:rPr lang="tr-TR" dirty="0" smtClean="0">
                          <a:latin typeface="Gotham"/>
                        </a:rPr>
                        <a:t>5</a:t>
                      </a:r>
                      <a:endParaRPr lang="tr-TR" dirty="0">
                        <a:latin typeface="Gotham"/>
                      </a:endParaRPr>
                    </a:p>
                  </a:txBody>
                  <a:tcPr/>
                </a:tc>
                <a:tc rowSpan="3">
                  <a:txBody>
                    <a:bodyPr/>
                    <a:lstStyle/>
                    <a:p>
                      <a:r>
                        <a:rPr lang="tr-TR" dirty="0" smtClean="0">
                          <a:latin typeface="Gotham"/>
                        </a:rPr>
                        <a:t>Mezunlarla ilişkiler</a:t>
                      </a:r>
                      <a:endParaRPr lang="tr-TR" dirty="0">
                        <a:latin typeface="Gotham"/>
                      </a:endParaRPr>
                    </a:p>
                  </a:txBody>
                  <a:tcPr anchor="ctr"/>
                </a:tc>
                <a:tc>
                  <a:txBody>
                    <a:bodyPr/>
                    <a:lstStyle/>
                    <a:p>
                      <a:r>
                        <a:rPr lang="tr-TR" dirty="0" smtClean="0">
                          <a:latin typeface="Gotham"/>
                        </a:rPr>
                        <a:t>Dr. </a:t>
                      </a:r>
                      <a:r>
                        <a:rPr lang="tr-TR" dirty="0" err="1" smtClean="0">
                          <a:latin typeface="Gotham"/>
                        </a:rPr>
                        <a:t>Öğr</a:t>
                      </a:r>
                      <a:r>
                        <a:rPr lang="tr-TR" dirty="0" smtClean="0">
                          <a:latin typeface="Gotham"/>
                        </a:rPr>
                        <a:t>. </a:t>
                      </a:r>
                      <a:r>
                        <a:rPr lang="tr-TR" dirty="0" err="1" smtClean="0">
                          <a:latin typeface="Gotham"/>
                        </a:rPr>
                        <a:t>Üy</a:t>
                      </a:r>
                      <a:r>
                        <a:rPr lang="tr-TR" dirty="0" smtClean="0">
                          <a:latin typeface="Gotham"/>
                        </a:rPr>
                        <a:t>. Ali İzzet</a:t>
                      </a:r>
                      <a:r>
                        <a:rPr lang="tr-TR" baseline="0" dirty="0" smtClean="0">
                          <a:latin typeface="Gotham"/>
                        </a:rPr>
                        <a:t> Yılmaz</a:t>
                      </a:r>
                      <a:endParaRPr lang="tr-TR" dirty="0">
                        <a:latin typeface="Gotham"/>
                      </a:endParaRPr>
                    </a:p>
                  </a:txBody>
                  <a:tcPr/>
                </a:tc>
                <a:extLst>
                  <a:ext uri="{0D108BD9-81ED-4DB2-BD59-A6C34878D82A}">
                    <a16:rowId xmlns:a16="http://schemas.microsoft.com/office/drawing/2014/main" val="322326278"/>
                  </a:ext>
                </a:extLst>
              </a:tr>
              <a:tr h="370840">
                <a:tc>
                  <a:txBody>
                    <a:bodyPr/>
                    <a:lstStyle/>
                    <a:p>
                      <a:pPr algn="ctr"/>
                      <a:r>
                        <a:rPr lang="tr-TR" dirty="0" smtClean="0">
                          <a:latin typeface="Gotham"/>
                        </a:rPr>
                        <a:t>6</a:t>
                      </a:r>
                      <a:endParaRPr lang="tr-TR" dirty="0">
                        <a:latin typeface="Gotham"/>
                      </a:endParaRPr>
                    </a:p>
                  </a:txBody>
                  <a:tcPr/>
                </a:tc>
                <a:tc vMerge="1">
                  <a:txBody>
                    <a:bodyPr/>
                    <a:lstStyle/>
                    <a:p>
                      <a:endParaRPr lang="tr-TR" dirty="0"/>
                    </a:p>
                  </a:txBody>
                  <a:tcPr/>
                </a:tc>
                <a:tc>
                  <a:txBody>
                    <a:bodyPr/>
                    <a:lstStyle/>
                    <a:p>
                      <a:r>
                        <a:rPr lang="tr-TR" dirty="0" err="1" smtClean="0">
                          <a:latin typeface="Gotham"/>
                        </a:rPr>
                        <a:t>Öğr</a:t>
                      </a:r>
                      <a:r>
                        <a:rPr lang="tr-TR" dirty="0" smtClean="0">
                          <a:latin typeface="Gotham"/>
                        </a:rPr>
                        <a:t>. Gör. Dr. Salih Özgür</a:t>
                      </a:r>
                      <a:r>
                        <a:rPr lang="tr-TR" baseline="0" dirty="0" smtClean="0">
                          <a:latin typeface="Gotham"/>
                        </a:rPr>
                        <a:t> Sarıcı</a:t>
                      </a:r>
                      <a:endParaRPr lang="tr-TR" dirty="0">
                        <a:latin typeface="Gotham"/>
                      </a:endParaRPr>
                    </a:p>
                  </a:txBody>
                  <a:tcPr/>
                </a:tc>
                <a:extLst>
                  <a:ext uri="{0D108BD9-81ED-4DB2-BD59-A6C34878D82A}">
                    <a16:rowId xmlns:a16="http://schemas.microsoft.com/office/drawing/2014/main" val="1446450030"/>
                  </a:ext>
                </a:extLst>
              </a:tr>
              <a:tr h="370840">
                <a:tc>
                  <a:txBody>
                    <a:bodyPr/>
                    <a:lstStyle/>
                    <a:p>
                      <a:pPr algn="ctr"/>
                      <a:r>
                        <a:rPr lang="tr-TR" dirty="0" smtClean="0">
                          <a:latin typeface="Gotham"/>
                        </a:rPr>
                        <a:t>7</a:t>
                      </a:r>
                      <a:endParaRPr lang="tr-TR" dirty="0">
                        <a:latin typeface="Gotham"/>
                      </a:endParaRPr>
                    </a:p>
                  </a:txBody>
                  <a:tcPr/>
                </a:tc>
                <a:tc vMerge="1">
                  <a:txBody>
                    <a:bodyPr/>
                    <a:lstStyle/>
                    <a:p>
                      <a:endParaRPr lang="tr-TR" dirty="0"/>
                    </a:p>
                  </a:txBody>
                  <a:tcPr/>
                </a:tc>
                <a:tc>
                  <a:txBody>
                    <a:bodyPr/>
                    <a:lstStyle/>
                    <a:p>
                      <a:r>
                        <a:rPr lang="tr-TR" dirty="0" err="1" smtClean="0">
                          <a:latin typeface="Gotham"/>
                        </a:rPr>
                        <a:t>Öğr</a:t>
                      </a:r>
                      <a:r>
                        <a:rPr lang="tr-TR" dirty="0" smtClean="0">
                          <a:latin typeface="Gotham"/>
                        </a:rPr>
                        <a:t>. Gör. Dr. Mehmet Kanatlı</a:t>
                      </a:r>
                      <a:endParaRPr lang="tr-TR" dirty="0">
                        <a:latin typeface="Gotham"/>
                      </a:endParaRPr>
                    </a:p>
                  </a:txBody>
                  <a:tcPr/>
                </a:tc>
                <a:extLst>
                  <a:ext uri="{0D108BD9-81ED-4DB2-BD59-A6C34878D82A}">
                    <a16:rowId xmlns:a16="http://schemas.microsoft.com/office/drawing/2014/main" val="3858998390"/>
                  </a:ext>
                </a:extLst>
              </a:tr>
              <a:tr h="370840">
                <a:tc>
                  <a:txBody>
                    <a:bodyPr/>
                    <a:lstStyle/>
                    <a:p>
                      <a:pPr algn="ctr"/>
                      <a:r>
                        <a:rPr lang="tr-TR" dirty="0" smtClean="0">
                          <a:latin typeface="Gotham"/>
                        </a:rPr>
                        <a:t>8</a:t>
                      </a:r>
                      <a:endParaRPr lang="tr-TR" dirty="0">
                        <a:latin typeface="Gotham"/>
                      </a:endParaRPr>
                    </a:p>
                  </a:txBody>
                  <a:tcPr/>
                </a:tc>
                <a:tc rowSpan="2">
                  <a:txBody>
                    <a:bodyPr/>
                    <a:lstStyle/>
                    <a:p>
                      <a:r>
                        <a:rPr lang="tr-TR" dirty="0" smtClean="0">
                          <a:latin typeface="Gotham"/>
                        </a:rPr>
                        <a:t>İşveren</a:t>
                      </a:r>
                      <a:r>
                        <a:rPr lang="tr-TR" baseline="0" dirty="0" smtClean="0">
                          <a:latin typeface="Gotham"/>
                        </a:rPr>
                        <a:t> İlişkileri</a:t>
                      </a:r>
                      <a:endParaRPr lang="tr-TR" dirty="0">
                        <a:latin typeface="Gotham"/>
                      </a:endParaRPr>
                    </a:p>
                  </a:txBody>
                  <a:tcPr anchor="ctr"/>
                </a:tc>
                <a:tc>
                  <a:txBody>
                    <a:bodyPr/>
                    <a:lstStyle/>
                    <a:p>
                      <a:r>
                        <a:rPr lang="tr-TR" dirty="0" smtClean="0">
                          <a:latin typeface="Gotham"/>
                        </a:rPr>
                        <a:t>Dr. </a:t>
                      </a:r>
                      <a:r>
                        <a:rPr lang="tr-TR" dirty="0" err="1" smtClean="0">
                          <a:latin typeface="Gotham"/>
                        </a:rPr>
                        <a:t>Öğr</a:t>
                      </a:r>
                      <a:r>
                        <a:rPr lang="tr-TR" dirty="0" smtClean="0">
                          <a:latin typeface="Gotham"/>
                        </a:rPr>
                        <a:t>. Üyesi Ömür Demirer</a:t>
                      </a:r>
                      <a:endParaRPr lang="tr-TR" dirty="0">
                        <a:latin typeface="Gotham"/>
                      </a:endParaRPr>
                    </a:p>
                  </a:txBody>
                  <a:tcPr/>
                </a:tc>
                <a:extLst>
                  <a:ext uri="{0D108BD9-81ED-4DB2-BD59-A6C34878D82A}">
                    <a16:rowId xmlns:a16="http://schemas.microsoft.com/office/drawing/2014/main" val="780452212"/>
                  </a:ext>
                </a:extLst>
              </a:tr>
              <a:tr h="370840">
                <a:tc>
                  <a:txBody>
                    <a:bodyPr/>
                    <a:lstStyle/>
                    <a:p>
                      <a:pPr algn="ctr"/>
                      <a:r>
                        <a:rPr lang="tr-TR" dirty="0" smtClean="0">
                          <a:latin typeface="Gotham"/>
                        </a:rPr>
                        <a:t>9</a:t>
                      </a:r>
                      <a:endParaRPr lang="tr-TR" dirty="0">
                        <a:latin typeface="Gotham"/>
                      </a:endParaRPr>
                    </a:p>
                  </a:txBody>
                  <a:tcPr/>
                </a:tc>
                <a:tc vMerge="1">
                  <a:txBody>
                    <a:bodyPr/>
                    <a:lstStyle/>
                    <a:p>
                      <a:endParaRPr lang="tr-TR" dirty="0"/>
                    </a:p>
                  </a:txBody>
                  <a:tcPr anchor="ctr"/>
                </a:tc>
                <a:tc>
                  <a:txBody>
                    <a:bodyPr/>
                    <a:lstStyle/>
                    <a:p>
                      <a:r>
                        <a:rPr lang="tr-TR" dirty="0" smtClean="0">
                          <a:latin typeface="Gotham"/>
                        </a:rPr>
                        <a:t>Dr. </a:t>
                      </a:r>
                      <a:r>
                        <a:rPr lang="tr-TR" dirty="0" err="1" smtClean="0">
                          <a:latin typeface="Gotham"/>
                        </a:rPr>
                        <a:t>Öğr</a:t>
                      </a:r>
                      <a:r>
                        <a:rPr lang="tr-TR" dirty="0" smtClean="0">
                          <a:latin typeface="Gotham"/>
                        </a:rPr>
                        <a:t>.</a:t>
                      </a:r>
                      <a:r>
                        <a:rPr lang="tr-TR" baseline="0" dirty="0" smtClean="0">
                          <a:latin typeface="Gotham"/>
                        </a:rPr>
                        <a:t> Üyesi Ertuğrul </a:t>
                      </a:r>
                      <a:r>
                        <a:rPr lang="tr-TR" baseline="0" dirty="0" err="1" smtClean="0">
                          <a:latin typeface="Gotham"/>
                        </a:rPr>
                        <a:t>Eryücel</a:t>
                      </a:r>
                      <a:endParaRPr lang="tr-TR" dirty="0">
                        <a:latin typeface="Gotham"/>
                      </a:endParaRPr>
                    </a:p>
                  </a:txBody>
                  <a:tcPr/>
                </a:tc>
                <a:extLst>
                  <a:ext uri="{0D108BD9-81ED-4DB2-BD59-A6C34878D82A}">
                    <a16:rowId xmlns:a16="http://schemas.microsoft.com/office/drawing/2014/main" val="1298484702"/>
                  </a:ext>
                </a:extLst>
              </a:tr>
            </a:tbl>
          </a:graphicData>
        </a:graphic>
      </p:graphicFrame>
    </p:spTree>
    <p:extLst>
      <p:ext uri="{BB962C8B-B14F-4D97-AF65-F5344CB8AC3E}">
        <p14:creationId xmlns:p14="http://schemas.microsoft.com/office/powerpoint/2010/main" val="63755639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11" name="Unvan 1"/>
          <p:cNvSpPr>
            <a:spLocks noGrp="1"/>
          </p:cNvSpPr>
          <p:nvPr>
            <p:ph type="title"/>
          </p:nvPr>
        </p:nvSpPr>
        <p:spPr>
          <a:xfrm>
            <a:off x="457200" y="931390"/>
            <a:ext cx="8229600" cy="1143000"/>
          </a:xfrm>
        </p:spPr>
        <p:txBody>
          <a:bodyPr>
            <a:normAutofit/>
          </a:bodyPr>
          <a:lstStyle/>
          <a:p>
            <a:r>
              <a:rPr lang="tr-TR" b="1" dirty="0" smtClean="0">
                <a:solidFill>
                  <a:schemeClr val="accent6">
                    <a:lumMod val="75000"/>
                  </a:schemeClr>
                </a:solidFill>
                <a:latin typeface="Gotham"/>
              </a:rPr>
              <a:t>İdari Ekibimiz</a:t>
            </a:r>
            <a:endParaRPr lang="tr-TR" dirty="0">
              <a:solidFill>
                <a:schemeClr val="accent6">
                  <a:lumMod val="75000"/>
                </a:schemeClr>
              </a:solidFill>
              <a:latin typeface="Gotham"/>
            </a:endParaRPr>
          </a:p>
        </p:txBody>
      </p:sp>
      <p:graphicFrame>
        <p:nvGraphicFramePr>
          <p:cNvPr id="12" name="İçerik Yer Tutucusu 2"/>
          <p:cNvGraphicFramePr>
            <a:graphicFrameLocks noGrp="1"/>
          </p:cNvGraphicFramePr>
          <p:nvPr>
            <p:ph idx="1"/>
            <p:extLst>
              <p:ext uri="{D42A27DB-BD31-4B8C-83A1-F6EECF244321}">
                <p14:modId xmlns:p14="http://schemas.microsoft.com/office/powerpoint/2010/main" val="202643315"/>
              </p:ext>
            </p:extLst>
          </p:nvPr>
        </p:nvGraphicFramePr>
        <p:xfrm>
          <a:off x="467544" y="2316480"/>
          <a:ext cx="8064896" cy="1112520"/>
        </p:xfrm>
        <a:graphic>
          <a:graphicData uri="http://schemas.openxmlformats.org/drawingml/2006/table">
            <a:tbl>
              <a:tblPr firstRow="1" bandRow="1">
                <a:tableStyleId>{5C22544A-7EE6-4342-B048-85BDC9FD1C3A}</a:tableStyleId>
              </a:tblPr>
              <a:tblGrid>
                <a:gridCol w="581104">
                  <a:extLst>
                    <a:ext uri="{9D8B030D-6E8A-4147-A177-3AD203B41FA5}">
                      <a16:colId xmlns:a16="http://schemas.microsoft.com/office/drawing/2014/main" val="2343088938"/>
                    </a:ext>
                  </a:extLst>
                </a:gridCol>
                <a:gridCol w="3741896">
                  <a:extLst>
                    <a:ext uri="{9D8B030D-6E8A-4147-A177-3AD203B41FA5}">
                      <a16:colId xmlns:a16="http://schemas.microsoft.com/office/drawing/2014/main" val="4071825694"/>
                    </a:ext>
                  </a:extLst>
                </a:gridCol>
                <a:gridCol w="3741896">
                  <a:extLst>
                    <a:ext uri="{9D8B030D-6E8A-4147-A177-3AD203B41FA5}">
                      <a16:colId xmlns:a16="http://schemas.microsoft.com/office/drawing/2014/main" val="2419033412"/>
                    </a:ext>
                  </a:extLst>
                </a:gridCol>
              </a:tblGrid>
              <a:tr h="370840">
                <a:tc>
                  <a:txBody>
                    <a:bodyPr/>
                    <a:lstStyle/>
                    <a:p>
                      <a:r>
                        <a:rPr lang="tr-TR" dirty="0" smtClean="0">
                          <a:latin typeface="Gotham"/>
                        </a:rPr>
                        <a:t>SN</a:t>
                      </a:r>
                      <a:endParaRPr lang="tr-TR" dirty="0">
                        <a:latin typeface="Gotham"/>
                      </a:endParaRPr>
                    </a:p>
                  </a:txBody>
                  <a:tcPr/>
                </a:tc>
                <a:tc>
                  <a:txBody>
                    <a:bodyPr/>
                    <a:lstStyle/>
                    <a:p>
                      <a:r>
                        <a:rPr lang="tr-TR" dirty="0" smtClean="0">
                          <a:latin typeface="Gotham"/>
                        </a:rPr>
                        <a:t>Görevi</a:t>
                      </a:r>
                      <a:endParaRPr lang="tr-TR" dirty="0">
                        <a:latin typeface="Gotham"/>
                      </a:endParaRPr>
                    </a:p>
                  </a:txBody>
                  <a:tcPr/>
                </a:tc>
                <a:tc>
                  <a:txBody>
                    <a:bodyPr/>
                    <a:lstStyle/>
                    <a:p>
                      <a:r>
                        <a:rPr lang="tr-TR" dirty="0" smtClean="0">
                          <a:latin typeface="Gotham"/>
                        </a:rPr>
                        <a:t>Adı Soyadı</a:t>
                      </a:r>
                      <a:endParaRPr lang="tr-TR" dirty="0">
                        <a:latin typeface="Gotham"/>
                      </a:endParaRPr>
                    </a:p>
                  </a:txBody>
                  <a:tcPr/>
                </a:tc>
                <a:extLst>
                  <a:ext uri="{0D108BD9-81ED-4DB2-BD59-A6C34878D82A}">
                    <a16:rowId xmlns:a16="http://schemas.microsoft.com/office/drawing/2014/main" val="2451181543"/>
                  </a:ext>
                </a:extLst>
              </a:tr>
              <a:tr h="370840">
                <a:tc>
                  <a:txBody>
                    <a:bodyPr/>
                    <a:lstStyle/>
                    <a:p>
                      <a:r>
                        <a:rPr lang="tr-TR" dirty="0" smtClean="0">
                          <a:latin typeface="Gotham"/>
                        </a:rPr>
                        <a:t>1</a:t>
                      </a:r>
                      <a:endParaRPr lang="tr-TR" dirty="0">
                        <a:latin typeface="Gotham"/>
                      </a:endParaRPr>
                    </a:p>
                  </a:txBody>
                  <a:tcPr/>
                </a:tc>
                <a:tc>
                  <a:txBody>
                    <a:bodyPr/>
                    <a:lstStyle/>
                    <a:p>
                      <a:r>
                        <a:rPr lang="tr-TR" dirty="0" smtClean="0">
                          <a:latin typeface="Gotham"/>
                        </a:rPr>
                        <a:t>Web ve</a:t>
                      </a:r>
                      <a:r>
                        <a:rPr lang="tr-TR" baseline="0" dirty="0" smtClean="0">
                          <a:latin typeface="Gotham"/>
                        </a:rPr>
                        <a:t> </a:t>
                      </a:r>
                      <a:r>
                        <a:rPr lang="tr-TR" dirty="0" smtClean="0">
                          <a:latin typeface="Gotham"/>
                        </a:rPr>
                        <a:t>Sosyal Medya Sorumlusu</a:t>
                      </a:r>
                      <a:endParaRPr lang="tr-TR" dirty="0">
                        <a:latin typeface="Gotham"/>
                      </a:endParaRPr>
                    </a:p>
                  </a:txBody>
                  <a:tcPr/>
                </a:tc>
                <a:tc>
                  <a:txBody>
                    <a:bodyPr/>
                    <a:lstStyle/>
                    <a:p>
                      <a:r>
                        <a:rPr lang="tr-TR" dirty="0" err="1" smtClean="0">
                          <a:latin typeface="Gotham"/>
                        </a:rPr>
                        <a:t>Bilg</a:t>
                      </a:r>
                      <a:r>
                        <a:rPr lang="tr-TR" dirty="0" smtClean="0">
                          <a:latin typeface="Gotham"/>
                        </a:rPr>
                        <a:t>. İşl. Salih Muzaffer Yiğitbaş</a:t>
                      </a:r>
                      <a:endParaRPr lang="tr-TR" dirty="0">
                        <a:latin typeface="Gotham"/>
                      </a:endParaRPr>
                    </a:p>
                  </a:txBody>
                  <a:tcPr/>
                </a:tc>
                <a:extLst>
                  <a:ext uri="{0D108BD9-81ED-4DB2-BD59-A6C34878D82A}">
                    <a16:rowId xmlns:a16="http://schemas.microsoft.com/office/drawing/2014/main" val="4192456258"/>
                  </a:ext>
                </a:extLst>
              </a:tr>
              <a:tr h="370840">
                <a:tc>
                  <a:txBody>
                    <a:bodyPr/>
                    <a:lstStyle/>
                    <a:p>
                      <a:r>
                        <a:rPr lang="tr-TR" dirty="0" smtClean="0">
                          <a:latin typeface="Gotham"/>
                        </a:rPr>
                        <a:t>2</a:t>
                      </a:r>
                      <a:endParaRPr lang="tr-TR" dirty="0">
                        <a:latin typeface="Gotham"/>
                      </a:endParaRPr>
                    </a:p>
                  </a:txBody>
                  <a:tcPr/>
                </a:tc>
                <a:tc>
                  <a:txBody>
                    <a:bodyPr/>
                    <a:lstStyle/>
                    <a:p>
                      <a:r>
                        <a:rPr lang="tr-TR" dirty="0" smtClean="0">
                          <a:latin typeface="Gotham"/>
                        </a:rPr>
                        <a:t>İdari İşler Sorumlusu</a:t>
                      </a:r>
                      <a:endParaRPr lang="tr-TR" dirty="0">
                        <a:latin typeface="Gotham"/>
                      </a:endParaRPr>
                    </a:p>
                  </a:txBody>
                  <a:tcPr/>
                </a:tc>
                <a:tc>
                  <a:txBody>
                    <a:bodyPr/>
                    <a:lstStyle/>
                    <a:p>
                      <a:r>
                        <a:rPr lang="tr-TR" dirty="0" err="1" smtClean="0">
                          <a:latin typeface="Gotham"/>
                        </a:rPr>
                        <a:t>Bilg</a:t>
                      </a:r>
                      <a:r>
                        <a:rPr lang="tr-TR" dirty="0" smtClean="0">
                          <a:latin typeface="Gotham"/>
                        </a:rPr>
                        <a:t>. İşl. Murat Karakuş</a:t>
                      </a:r>
                      <a:endParaRPr lang="tr-TR" dirty="0">
                        <a:latin typeface="Gotham"/>
                      </a:endParaRPr>
                    </a:p>
                  </a:txBody>
                  <a:tcPr/>
                </a:tc>
                <a:extLst>
                  <a:ext uri="{0D108BD9-81ED-4DB2-BD59-A6C34878D82A}">
                    <a16:rowId xmlns:a16="http://schemas.microsoft.com/office/drawing/2014/main" val="907285834"/>
                  </a:ext>
                </a:extLst>
              </a:tr>
            </a:tbl>
          </a:graphicData>
        </a:graphic>
      </p:graphicFrame>
    </p:spTree>
    <p:extLst>
      <p:ext uri="{BB962C8B-B14F-4D97-AF65-F5344CB8AC3E}">
        <p14:creationId xmlns:p14="http://schemas.microsoft.com/office/powerpoint/2010/main" val="265353413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11477"/>
          </a:xfrm>
          <a:prstGeom prst="rect">
            <a:avLst/>
          </a:prstGeom>
        </p:spPr>
      </p:pic>
      <p:sp>
        <p:nvSpPr>
          <p:cNvPr id="2" name="Unvan 1"/>
          <p:cNvSpPr>
            <a:spLocks noGrp="1"/>
          </p:cNvSpPr>
          <p:nvPr>
            <p:ph type="title"/>
          </p:nvPr>
        </p:nvSpPr>
        <p:spPr>
          <a:xfrm>
            <a:off x="457200" y="709072"/>
            <a:ext cx="8229600" cy="1143000"/>
          </a:xfrm>
        </p:spPr>
        <p:txBody>
          <a:bodyPr>
            <a:normAutofit/>
          </a:bodyPr>
          <a:lstStyle/>
          <a:p>
            <a:r>
              <a:rPr lang="tr-TR" sz="3200" b="1" dirty="0">
                <a:solidFill>
                  <a:schemeClr val="accent6">
                    <a:lumMod val="75000"/>
                  </a:schemeClr>
                </a:solidFill>
                <a:latin typeface="Gotham"/>
              </a:rPr>
              <a:t>Kariyer Temsilcilerimiz</a:t>
            </a:r>
            <a:endParaRPr lang="tr-TR" sz="3200" dirty="0">
              <a:solidFill>
                <a:schemeClr val="accent6">
                  <a:lumMod val="75000"/>
                </a:schemeClr>
              </a:solidFill>
              <a:latin typeface="Gotham"/>
            </a:endParaRPr>
          </a:p>
        </p:txBody>
      </p:sp>
      <p:sp>
        <p:nvSpPr>
          <p:cNvPr id="10" name="Unvan 1"/>
          <p:cNvSpPr txBox="1">
            <a:spLocks/>
          </p:cNvSpPr>
          <p:nvPr/>
        </p:nvSpPr>
        <p:spPr>
          <a:xfrm>
            <a:off x="473432" y="475252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a:t>İdari Personellerimiz</a:t>
            </a:r>
            <a:endParaRPr lang="tr-TR" sz="32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801426418"/>
              </p:ext>
            </p:extLst>
          </p:nvPr>
        </p:nvGraphicFramePr>
        <p:xfrm>
          <a:off x="457200" y="1600200"/>
          <a:ext cx="8229605" cy="4979656"/>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957881359"/>
                    </a:ext>
                  </a:extLst>
                </a:gridCol>
                <a:gridCol w="3960442">
                  <a:extLst>
                    <a:ext uri="{9D8B030D-6E8A-4147-A177-3AD203B41FA5}">
                      <a16:colId xmlns:a16="http://schemas.microsoft.com/office/drawing/2014/main" val="4076335953"/>
                    </a:ext>
                  </a:extLst>
                </a:gridCol>
                <a:gridCol w="3682755">
                  <a:extLst>
                    <a:ext uri="{9D8B030D-6E8A-4147-A177-3AD203B41FA5}">
                      <a16:colId xmlns:a16="http://schemas.microsoft.com/office/drawing/2014/main" val="4032739392"/>
                    </a:ext>
                  </a:extLst>
                </a:gridCol>
              </a:tblGrid>
              <a:tr h="452896">
                <a:tc>
                  <a:txBody>
                    <a:bodyPr/>
                    <a:lstStyle/>
                    <a:p>
                      <a:r>
                        <a:rPr lang="tr-TR" sz="1400" dirty="0" smtClean="0">
                          <a:latin typeface="Gotham"/>
                        </a:rPr>
                        <a:t>S.N.</a:t>
                      </a:r>
                      <a:endParaRPr lang="tr-TR" sz="1400" dirty="0">
                        <a:latin typeface="Gotham"/>
                      </a:endParaRPr>
                    </a:p>
                  </a:txBody>
                  <a:tcPr anchor="ctr"/>
                </a:tc>
                <a:tc>
                  <a:txBody>
                    <a:bodyPr/>
                    <a:lstStyle/>
                    <a:p>
                      <a:r>
                        <a:rPr lang="tr-TR" sz="1400" dirty="0" smtClean="0">
                          <a:latin typeface="Gotham"/>
                        </a:rPr>
                        <a:t>Birim</a:t>
                      </a:r>
                      <a:endParaRPr lang="tr-TR" sz="1400" dirty="0">
                        <a:latin typeface="Gotham"/>
                      </a:endParaRPr>
                    </a:p>
                  </a:txBody>
                  <a:tcPr anchor="ctr"/>
                </a:tc>
                <a:tc>
                  <a:txBody>
                    <a:bodyPr/>
                    <a:lstStyle/>
                    <a:p>
                      <a:r>
                        <a:rPr lang="tr-TR" sz="1400" dirty="0" smtClean="0">
                          <a:latin typeface="Gotham"/>
                        </a:rPr>
                        <a:t>Kariyer Temsilcisi</a:t>
                      </a:r>
                      <a:endParaRPr lang="tr-TR" sz="1400" dirty="0">
                        <a:latin typeface="Gotham"/>
                      </a:endParaRPr>
                    </a:p>
                  </a:txBody>
                  <a:tcPr anchor="ctr"/>
                </a:tc>
                <a:extLst>
                  <a:ext uri="{0D108BD9-81ED-4DB2-BD59-A6C34878D82A}">
                    <a16:rowId xmlns:a16="http://schemas.microsoft.com/office/drawing/2014/main" val="1584932780"/>
                  </a:ext>
                </a:extLst>
              </a:tr>
              <a:tr h="293050">
                <a:tc>
                  <a:txBody>
                    <a:bodyPr/>
                    <a:lstStyle/>
                    <a:p>
                      <a:r>
                        <a:rPr lang="tr-TR" sz="1400" dirty="0" smtClean="0">
                          <a:latin typeface="Gotham"/>
                        </a:rPr>
                        <a:t>1</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Fen Edebiyat Fakültesi</a:t>
                      </a:r>
                    </a:p>
                  </a:txBody>
                  <a:tcPr marL="9525" marR="9525" marT="9525" marB="0" anchor="ctr"/>
                </a:tc>
                <a:tc>
                  <a:txBody>
                    <a:bodyPr/>
                    <a:lstStyle/>
                    <a:p>
                      <a:pPr algn="l" fontAlgn="b"/>
                      <a:r>
                        <a:rPr lang="sv-SE" sz="1400" b="0" i="0" u="none" strike="noStrike" dirty="0">
                          <a:solidFill>
                            <a:srgbClr val="000000"/>
                          </a:solidFill>
                          <a:effectLst/>
                          <a:latin typeface="Gotham"/>
                        </a:rPr>
                        <a:t>Arş. Gör. Dr. Emrullah Kalkan</a:t>
                      </a:r>
                    </a:p>
                  </a:txBody>
                  <a:tcPr marL="9525" marR="9525" marT="9525" marB="0" anchor="ctr"/>
                </a:tc>
                <a:extLst>
                  <a:ext uri="{0D108BD9-81ED-4DB2-BD59-A6C34878D82A}">
                    <a16:rowId xmlns:a16="http://schemas.microsoft.com/office/drawing/2014/main" val="2823023245"/>
                  </a:ext>
                </a:extLst>
              </a:tr>
              <a:tr h="434580">
                <a:tc>
                  <a:txBody>
                    <a:bodyPr/>
                    <a:lstStyle/>
                    <a:p>
                      <a:r>
                        <a:rPr lang="tr-TR" sz="1400" dirty="0" smtClean="0">
                          <a:latin typeface="Gotham"/>
                        </a:rPr>
                        <a:t>2</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Güzel Sanatlar, Tasarım ve Mimarlık Fakültesi</a:t>
                      </a:r>
                    </a:p>
                  </a:txBody>
                  <a:tcPr marL="9525" marR="9525" marT="9525" marB="0" anchor="ctr"/>
                </a:tc>
                <a:tc>
                  <a:txBody>
                    <a:bodyPr/>
                    <a:lstStyle/>
                    <a:p>
                      <a:pPr algn="l" fontAlgn="b"/>
                      <a:r>
                        <a:rPr lang="sv-SE" sz="1400" b="0" i="0" u="none" strike="noStrike" dirty="0">
                          <a:solidFill>
                            <a:srgbClr val="000000"/>
                          </a:solidFill>
                          <a:effectLst/>
                          <a:latin typeface="Gotham"/>
                        </a:rPr>
                        <a:t>Öğr. Gör. Ceren Uygun Oğhan</a:t>
                      </a:r>
                    </a:p>
                  </a:txBody>
                  <a:tcPr marL="9525" marR="9525" marT="9525" marB="0" anchor="ctr"/>
                </a:tc>
                <a:extLst>
                  <a:ext uri="{0D108BD9-81ED-4DB2-BD59-A6C34878D82A}">
                    <a16:rowId xmlns:a16="http://schemas.microsoft.com/office/drawing/2014/main" val="1459199177"/>
                  </a:ext>
                </a:extLst>
              </a:tr>
              <a:tr h="293050">
                <a:tc>
                  <a:txBody>
                    <a:bodyPr/>
                    <a:lstStyle/>
                    <a:p>
                      <a:r>
                        <a:rPr lang="tr-TR" sz="1400" dirty="0" smtClean="0">
                          <a:latin typeface="Gotham"/>
                        </a:rPr>
                        <a:t>3</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İktisadi ve İdari Bilimler Fakültesi</a:t>
                      </a:r>
                    </a:p>
                  </a:txBody>
                  <a:tcPr marL="9525" marR="9525" marT="9525" marB="0" anchor="ctr"/>
                </a:tc>
                <a:tc>
                  <a:txBody>
                    <a:bodyPr/>
                    <a:lstStyle/>
                    <a:p>
                      <a:pPr algn="l" fontAlgn="b"/>
                      <a:r>
                        <a:rPr lang="tr-TR" sz="1400" b="0" i="0" u="none" strike="noStrike" dirty="0">
                          <a:solidFill>
                            <a:srgbClr val="000000"/>
                          </a:solidFill>
                          <a:effectLst/>
                          <a:latin typeface="Gotham"/>
                        </a:rPr>
                        <a:t>Arş. Gör. Necmi Ocak</a:t>
                      </a:r>
                    </a:p>
                  </a:txBody>
                  <a:tcPr marL="9525" marR="9525" marT="9525" marB="0" anchor="ctr"/>
                </a:tc>
                <a:extLst>
                  <a:ext uri="{0D108BD9-81ED-4DB2-BD59-A6C34878D82A}">
                    <a16:rowId xmlns:a16="http://schemas.microsoft.com/office/drawing/2014/main" val="3669469953"/>
                  </a:ext>
                </a:extLst>
              </a:tr>
              <a:tr h="293050">
                <a:tc>
                  <a:txBody>
                    <a:bodyPr/>
                    <a:lstStyle/>
                    <a:p>
                      <a:r>
                        <a:rPr lang="tr-TR" sz="1400" dirty="0" smtClean="0">
                          <a:latin typeface="Gotham"/>
                        </a:rPr>
                        <a:t>4</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İlahiyat Fakültesi</a:t>
                      </a:r>
                    </a:p>
                  </a:txBody>
                  <a:tcPr marL="9525" marR="9525" marT="9525" marB="0" anchor="ctr"/>
                </a:tc>
                <a:tc>
                  <a:txBody>
                    <a:bodyPr/>
                    <a:lstStyle/>
                    <a:p>
                      <a:pPr algn="l" fontAlgn="b"/>
                      <a:r>
                        <a:rPr lang="tr-TR" sz="1400" b="0" i="0" u="none" strike="noStrike" dirty="0">
                          <a:solidFill>
                            <a:srgbClr val="000000"/>
                          </a:solidFill>
                          <a:effectLst/>
                          <a:latin typeface="Gotham"/>
                        </a:rPr>
                        <a:t>Dr. </a:t>
                      </a:r>
                      <a:r>
                        <a:rPr lang="tr-TR" sz="1400" b="0" i="0" u="none" strike="noStrike" dirty="0" err="1">
                          <a:solidFill>
                            <a:srgbClr val="000000"/>
                          </a:solidFill>
                          <a:effectLst/>
                          <a:latin typeface="Gotham"/>
                        </a:rPr>
                        <a:t>Öğr</a:t>
                      </a:r>
                      <a:r>
                        <a:rPr lang="tr-TR" sz="1400" b="0" i="0" u="none" strike="noStrike" dirty="0">
                          <a:solidFill>
                            <a:srgbClr val="000000"/>
                          </a:solidFill>
                          <a:effectLst/>
                          <a:latin typeface="Gotham"/>
                        </a:rPr>
                        <a:t>. Üyesi Ömer Dinç</a:t>
                      </a:r>
                    </a:p>
                  </a:txBody>
                  <a:tcPr marL="9525" marR="9525" marT="9525" marB="0" anchor="ctr"/>
                </a:tc>
                <a:extLst>
                  <a:ext uri="{0D108BD9-81ED-4DB2-BD59-A6C34878D82A}">
                    <a16:rowId xmlns:a16="http://schemas.microsoft.com/office/drawing/2014/main" val="1471098327"/>
                  </a:ext>
                </a:extLst>
              </a:tr>
              <a:tr h="293050">
                <a:tc>
                  <a:txBody>
                    <a:bodyPr/>
                    <a:lstStyle/>
                    <a:p>
                      <a:r>
                        <a:rPr lang="tr-TR" sz="1400" dirty="0" smtClean="0">
                          <a:latin typeface="Gotham"/>
                        </a:rPr>
                        <a:t>5</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Mühendislik Fakültesi</a:t>
                      </a:r>
                    </a:p>
                  </a:txBody>
                  <a:tcPr marL="9525" marR="9525" marT="9525" marB="0" anchor="ctr"/>
                </a:tc>
                <a:tc>
                  <a:txBody>
                    <a:bodyPr/>
                    <a:lstStyle/>
                    <a:p>
                      <a:pPr algn="l" fontAlgn="b"/>
                      <a:r>
                        <a:rPr lang="tr-TR" sz="1400" b="0" i="0" u="none" strike="noStrike" dirty="0">
                          <a:solidFill>
                            <a:srgbClr val="000000"/>
                          </a:solidFill>
                          <a:effectLst/>
                          <a:latin typeface="Gotham"/>
                        </a:rPr>
                        <a:t>Arş. Gör. Dr. Celal Utku Deniz</a:t>
                      </a:r>
                    </a:p>
                  </a:txBody>
                  <a:tcPr marL="9525" marR="9525" marT="9525" marB="0" anchor="ctr"/>
                </a:tc>
                <a:extLst>
                  <a:ext uri="{0D108BD9-81ED-4DB2-BD59-A6C34878D82A}">
                    <a16:rowId xmlns:a16="http://schemas.microsoft.com/office/drawing/2014/main" val="2243902034"/>
                  </a:ext>
                </a:extLst>
              </a:tr>
              <a:tr h="293050">
                <a:tc>
                  <a:txBody>
                    <a:bodyPr/>
                    <a:lstStyle/>
                    <a:p>
                      <a:r>
                        <a:rPr lang="tr-TR" sz="1400" dirty="0" smtClean="0">
                          <a:latin typeface="Gotham"/>
                        </a:rPr>
                        <a:t>6</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Sağlık Bilimleri Fakültesi</a:t>
                      </a:r>
                    </a:p>
                  </a:txBody>
                  <a:tcPr marL="9525" marR="9525" marT="9525" marB="0" anchor="ctr"/>
                </a:tc>
                <a:tc>
                  <a:txBody>
                    <a:bodyPr/>
                    <a:lstStyle/>
                    <a:p>
                      <a:pPr algn="l" fontAlgn="b"/>
                      <a:r>
                        <a:rPr lang="tr-TR" sz="1400" b="0" i="0" u="none" strike="noStrike" dirty="0">
                          <a:solidFill>
                            <a:srgbClr val="000000"/>
                          </a:solidFill>
                          <a:effectLst/>
                          <a:latin typeface="Gotham"/>
                        </a:rPr>
                        <a:t>Dr. </a:t>
                      </a:r>
                      <a:r>
                        <a:rPr lang="tr-TR" sz="1400" b="0" i="0" u="none" strike="noStrike" dirty="0" err="1">
                          <a:solidFill>
                            <a:srgbClr val="000000"/>
                          </a:solidFill>
                          <a:effectLst/>
                          <a:latin typeface="Gotham"/>
                        </a:rPr>
                        <a:t>Öğr</a:t>
                      </a:r>
                      <a:r>
                        <a:rPr lang="tr-TR" sz="1400" b="0" i="0" u="none" strike="noStrike" dirty="0">
                          <a:solidFill>
                            <a:srgbClr val="000000"/>
                          </a:solidFill>
                          <a:effectLst/>
                          <a:latin typeface="Gotham"/>
                        </a:rPr>
                        <a:t>. Üyesi Muhammed Çankaya</a:t>
                      </a:r>
                    </a:p>
                  </a:txBody>
                  <a:tcPr marL="9525" marR="9525" marT="9525" marB="0" anchor="ctr"/>
                </a:tc>
                <a:extLst>
                  <a:ext uri="{0D108BD9-81ED-4DB2-BD59-A6C34878D82A}">
                    <a16:rowId xmlns:a16="http://schemas.microsoft.com/office/drawing/2014/main" val="3719768120"/>
                  </a:ext>
                </a:extLst>
              </a:tr>
              <a:tr h="293050">
                <a:tc>
                  <a:txBody>
                    <a:bodyPr/>
                    <a:lstStyle/>
                    <a:p>
                      <a:r>
                        <a:rPr lang="tr-TR" sz="1400" dirty="0" smtClean="0">
                          <a:latin typeface="Gotham"/>
                        </a:rPr>
                        <a:t>7</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Spor Bilimleri Fakültesi</a:t>
                      </a:r>
                    </a:p>
                  </a:txBody>
                  <a:tcPr marL="9525" marR="9525" marT="9525" marB="0" anchor="ctr"/>
                </a:tc>
                <a:tc>
                  <a:txBody>
                    <a:bodyPr/>
                    <a:lstStyle/>
                    <a:p>
                      <a:pPr algn="l" fontAlgn="b"/>
                      <a:r>
                        <a:rPr lang="tr-TR" sz="1400" b="0" i="0" u="none" strike="noStrike" dirty="0">
                          <a:solidFill>
                            <a:srgbClr val="000000"/>
                          </a:solidFill>
                          <a:effectLst/>
                          <a:latin typeface="Gotham"/>
                        </a:rPr>
                        <a:t>Dr. </a:t>
                      </a:r>
                      <a:r>
                        <a:rPr lang="tr-TR" sz="1400" b="0" i="0" u="none" strike="noStrike" dirty="0" err="1">
                          <a:solidFill>
                            <a:srgbClr val="000000"/>
                          </a:solidFill>
                          <a:effectLst/>
                          <a:latin typeface="Gotham"/>
                        </a:rPr>
                        <a:t>Öğr</a:t>
                      </a:r>
                      <a:r>
                        <a:rPr lang="tr-TR" sz="1400" b="0" i="0" u="none" strike="noStrike" dirty="0">
                          <a:solidFill>
                            <a:srgbClr val="000000"/>
                          </a:solidFill>
                          <a:effectLst/>
                          <a:latin typeface="Gotham"/>
                        </a:rPr>
                        <a:t>. Üyesi Fatih Evli</a:t>
                      </a:r>
                    </a:p>
                  </a:txBody>
                  <a:tcPr marL="9525" marR="9525" marT="9525" marB="0" anchor="ctr"/>
                </a:tc>
                <a:extLst>
                  <a:ext uri="{0D108BD9-81ED-4DB2-BD59-A6C34878D82A}">
                    <a16:rowId xmlns:a16="http://schemas.microsoft.com/office/drawing/2014/main" val="2265122344"/>
                  </a:ext>
                </a:extLst>
              </a:tr>
              <a:tr h="293050">
                <a:tc>
                  <a:txBody>
                    <a:bodyPr/>
                    <a:lstStyle/>
                    <a:p>
                      <a:r>
                        <a:rPr lang="tr-TR" sz="1400" dirty="0" smtClean="0">
                          <a:latin typeface="Gotham"/>
                        </a:rPr>
                        <a:t>8</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Alaca Avni Çelik Meslek Yüksekokulu</a:t>
                      </a:r>
                    </a:p>
                  </a:txBody>
                  <a:tcPr marL="9525" marR="9525" marT="9525" marB="0" anchor="ctr"/>
                </a:tc>
                <a:tc>
                  <a:txBody>
                    <a:bodyPr/>
                    <a:lstStyle/>
                    <a:p>
                      <a:pPr algn="l" fontAlgn="b"/>
                      <a:r>
                        <a:rPr lang="tr-TR" sz="1400" b="0" i="0" u="none" strike="noStrike" dirty="0" err="1">
                          <a:solidFill>
                            <a:srgbClr val="000000"/>
                          </a:solidFill>
                          <a:effectLst/>
                          <a:latin typeface="Gotham"/>
                        </a:rPr>
                        <a:t>Öğr</a:t>
                      </a:r>
                      <a:r>
                        <a:rPr lang="tr-TR" sz="1400" b="0" i="0" u="none" strike="noStrike" dirty="0">
                          <a:solidFill>
                            <a:srgbClr val="000000"/>
                          </a:solidFill>
                          <a:effectLst/>
                          <a:latin typeface="Gotham"/>
                        </a:rPr>
                        <a:t>. Gör. İbrahim İlker Yurttaş</a:t>
                      </a:r>
                    </a:p>
                  </a:txBody>
                  <a:tcPr marL="9525" marR="9525" marT="9525" marB="0" anchor="ctr"/>
                </a:tc>
                <a:extLst>
                  <a:ext uri="{0D108BD9-81ED-4DB2-BD59-A6C34878D82A}">
                    <a16:rowId xmlns:a16="http://schemas.microsoft.com/office/drawing/2014/main" val="3252383324"/>
                  </a:ext>
                </a:extLst>
              </a:tr>
              <a:tr h="293050">
                <a:tc>
                  <a:txBody>
                    <a:bodyPr/>
                    <a:lstStyle/>
                    <a:p>
                      <a:r>
                        <a:rPr lang="tr-TR" sz="1400" dirty="0" smtClean="0">
                          <a:latin typeface="Gotham"/>
                        </a:rPr>
                        <a:t>9</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İskilip Meslek Yüksekokulu</a:t>
                      </a:r>
                    </a:p>
                  </a:txBody>
                  <a:tcPr marL="9525" marR="9525" marT="9525" marB="0" anchor="ctr"/>
                </a:tc>
                <a:tc>
                  <a:txBody>
                    <a:bodyPr/>
                    <a:lstStyle/>
                    <a:p>
                      <a:pPr algn="l" fontAlgn="b"/>
                      <a:r>
                        <a:rPr lang="tr-TR" sz="1400" b="0" i="0" u="none" strike="noStrike" dirty="0" err="1">
                          <a:solidFill>
                            <a:srgbClr val="000000"/>
                          </a:solidFill>
                          <a:effectLst/>
                          <a:latin typeface="Gotham"/>
                        </a:rPr>
                        <a:t>Öğr</a:t>
                      </a:r>
                      <a:r>
                        <a:rPr lang="tr-TR" sz="1400" b="0" i="0" u="none" strike="noStrike" dirty="0">
                          <a:solidFill>
                            <a:srgbClr val="000000"/>
                          </a:solidFill>
                          <a:effectLst/>
                          <a:latin typeface="Gotham"/>
                        </a:rPr>
                        <a:t>. Gör. Erol Çalmaz</a:t>
                      </a:r>
                    </a:p>
                  </a:txBody>
                  <a:tcPr marL="9525" marR="9525" marT="9525" marB="0" anchor="ctr"/>
                </a:tc>
                <a:extLst>
                  <a:ext uri="{0D108BD9-81ED-4DB2-BD59-A6C34878D82A}">
                    <a16:rowId xmlns:a16="http://schemas.microsoft.com/office/drawing/2014/main" val="3703676382"/>
                  </a:ext>
                </a:extLst>
              </a:tr>
              <a:tr h="434580">
                <a:tc>
                  <a:txBody>
                    <a:bodyPr/>
                    <a:lstStyle/>
                    <a:p>
                      <a:r>
                        <a:rPr lang="tr-TR" sz="1400" dirty="0" smtClean="0">
                          <a:latin typeface="Gotham"/>
                        </a:rPr>
                        <a:t>10</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Osmancık Ömer </a:t>
                      </a:r>
                      <a:r>
                        <a:rPr lang="tr-TR" sz="1400" b="0" i="0" u="none" strike="noStrike" dirty="0" err="1">
                          <a:solidFill>
                            <a:srgbClr val="000000"/>
                          </a:solidFill>
                          <a:effectLst/>
                          <a:latin typeface="Gotham"/>
                        </a:rPr>
                        <a:t>Derindere</a:t>
                      </a:r>
                      <a:r>
                        <a:rPr lang="tr-TR" sz="1400" b="0" i="0" u="none" strike="noStrike" dirty="0">
                          <a:solidFill>
                            <a:srgbClr val="000000"/>
                          </a:solidFill>
                          <a:effectLst/>
                          <a:latin typeface="Gotham"/>
                        </a:rPr>
                        <a:t> Meslek Yüksekokulu</a:t>
                      </a:r>
                    </a:p>
                  </a:txBody>
                  <a:tcPr marL="9525" marR="9525" marT="9525" marB="0" anchor="ctr"/>
                </a:tc>
                <a:tc>
                  <a:txBody>
                    <a:bodyPr/>
                    <a:lstStyle/>
                    <a:p>
                      <a:pPr algn="l" fontAlgn="b"/>
                      <a:r>
                        <a:rPr lang="tr-TR" sz="1400" b="0" i="0" u="none" strike="noStrike" dirty="0" err="1">
                          <a:solidFill>
                            <a:srgbClr val="000000"/>
                          </a:solidFill>
                          <a:effectLst/>
                          <a:latin typeface="Gotham"/>
                        </a:rPr>
                        <a:t>Öğr</a:t>
                      </a:r>
                      <a:r>
                        <a:rPr lang="tr-TR" sz="1400" b="0" i="0" u="none" strike="noStrike" dirty="0">
                          <a:solidFill>
                            <a:srgbClr val="000000"/>
                          </a:solidFill>
                          <a:effectLst/>
                          <a:latin typeface="Gotham"/>
                        </a:rPr>
                        <a:t>. Gör. Ayşegül İnce</a:t>
                      </a:r>
                    </a:p>
                  </a:txBody>
                  <a:tcPr marL="9525" marR="9525" marT="9525" marB="0" anchor="ctr"/>
                </a:tc>
                <a:extLst>
                  <a:ext uri="{0D108BD9-81ED-4DB2-BD59-A6C34878D82A}">
                    <a16:rowId xmlns:a16="http://schemas.microsoft.com/office/drawing/2014/main" val="284633621"/>
                  </a:ext>
                </a:extLst>
              </a:tr>
              <a:tr h="293050">
                <a:tc>
                  <a:txBody>
                    <a:bodyPr/>
                    <a:lstStyle/>
                    <a:p>
                      <a:r>
                        <a:rPr lang="tr-TR" sz="1400" dirty="0" smtClean="0">
                          <a:latin typeface="Gotham"/>
                        </a:rPr>
                        <a:t>11</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Sağlık Hizmetleri Meslek Yüksekokulu</a:t>
                      </a:r>
                    </a:p>
                  </a:txBody>
                  <a:tcPr marL="9525" marR="9525" marT="9525" marB="0" anchor="ctr"/>
                </a:tc>
                <a:tc>
                  <a:txBody>
                    <a:bodyPr/>
                    <a:lstStyle/>
                    <a:p>
                      <a:pPr algn="l" fontAlgn="b"/>
                      <a:r>
                        <a:rPr lang="tr-TR" sz="1400" b="0" i="0" u="none" strike="noStrike" dirty="0">
                          <a:solidFill>
                            <a:srgbClr val="000000"/>
                          </a:solidFill>
                          <a:effectLst/>
                          <a:latin typeface="Gotham"/>
                        </a:rPr>
                        <a:t>Doç. Dr. Kadir Erol</a:t>
                      </a:r>
                    </a:p>
                  </a:txBody>
                  <a:tcPr marL="9525" marR="9525" marT="9525" marB="0" anchor="ctr"/>
                </a:tc>
                <a:extLst>
                  <a:ext uri="{0D108BD9-81ED-4DB2-BD59-A6C34878D82A}">
                    <a16:rowId xmlns:a16="http://schemas.microsoft.com/office/drawing/2014/main" val="398081857"/>
                  </a:ext>
                </a:extLst>
              </a:tr>
              <a:tr h="293050">
                <a:tc>
                  <a:txBody>
                    <a:bodyPr/>
                    <a:lstStyle/>
                    <a:p>
                      <a:r>
                        <a:rPr lang="tr-TR" sz="1400" dirty="0" smtClean="0">
                          <a:latin typeface="Gotham"/>
                        </a:rPr>
                        <a:t>12</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Sosyal Bilimler Meslek Yüksekokulu</a:t>
                      </a:r>
                    </a:p>
                  </a:txBody>
                  <a:tcPr marL="9525" marR="9525" marT="9525" marB="0" anchor="ctr"/>
                </a:tc>
                <a:tc>
                  <a:txBody>
                    <a:bodyPr/>
                    <a:lstStyle/>
                    <a:p>
                      <a:pPr algn="l" fontAlgn="b"/>
                      <a:r>
                        <a:rPr lang="tr-TR" sz="1400" b="0" i="0" u="none" strike="noStrike" dirty="0" err="1">
                          <a:solidFill>
                            <a:srgbClr val="000000"/>
                          </a:solidFill>
                          <a:effectLst/>
                          <a:latin typeface="Gotham"/>
                        </a:rPr>
                        <a:t>Öğr</a:t>
                      </a:r>
                      <a:r>
                        <a:rPr lang="tr-TR" sz="1400" b="0" i="0" u="none" strike="noStrike" dirty="0" smtClean="0">
                          <a:solidFill>
                            <a:srgbClr val="000000"/>
                          </a:solidFill>
                          <a:effectLst/>
                          <a:latin typeface="Gotham"/>
                        </a:rPr>
                        <a:t>. Gör</a:t>
                      </a:r>
                      <a:r>
                        <a:rPr lang="tr-TR" sz="1400" b="0" i="0" u="none" strike="noStrike" dirty="0">
                          <a:solidFill>
                            <a:srgbClr val="000000"/>
                          </a:solidFill>
                          <a:effectLst/>
                          <a:latin typeface="Gotham"/>
                        </a:rPr>
                        <a:t>. Fevzi Diker</a:t>
                      </a:r>
                    </a:p>
                  </a:txBody>
                  <a:tcPr marL="9525" marR="9525" marT="9525" marB="0" anchor="ctr"/>
                </a:tc>
                <a:extLst>
                  <a:ext uri="{0D108BD9-81ED-4DB2-BD59-A6C34878D82A}">
                    <a16:rowId xmlns:a16="http://schemas.microsoft.com/office/drawing/2014/main" val="2243310355"/>
                  </a:ext>
                </a:extLst>
              </a:tr>
              <a:tr h="293050">
                <a:tc>
                  <a:txBody>
                    <a:bodyPr/>
                    <a:lstStyle/>
                    <a:p>
                      <a:r>
                        <a:rPr lang="tr-TR" sz="1400" dirty="0" smtClean="0">
                          <a:latin typeface="Gotham"/>
                        </a:rPr>
                        <a:t>13</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Sungurlu Meslek Yüksekokulu</a:t>
                      </a:r>
                    </a:p>
                  </a:txBody>
                  <a:tcPr marL="9525" marR="9525" marT="9525" marB="0" anchor="ctr"/>
                </a:tc>
                <a:tc>
                  <a:txBody>
                    <a:bodyPr/>
                    <a:lstStyle/>
                    <a:p>
                      <a:pPr algn="l" fontAlgn="b"/>
                      <a:r>
                        <a:rPr lang="tr-TR" sz="1400" b="0" i="0" u="none" strike="noStrike" dirty="0" err="1">
                          <a:solidFill>
                            <a:srgbClr val="000000"/>
                          </a:solidFill>
                          <a:effectLst/>
                          <a:latin typeface="Gotham"/>
                        </a:rPr>
                        <a:t>Öğr</a:t>
                      </a:r>
                      <a:r>
                        <a:rPr lang="tr-TR" sz="1400" b="0" i="0" u="none" strike="noStrike" dirty="0" smtClean="0">
                          <a:solidFill>
                            <a:srgbClr val="000000"/>
                          </a:solidFill>
                          <a:effectLst/>
                          <a:latin typeface="Gotham"/>
                        </a:rPr>
                        <a:t>. Gör</a:t>
                      </a:r>
                      <a:r>
                        <a:rPr lang="tr-TR" sz="1400" b="0" i="0" u="none" strike="noStrike" dirty="0">
                          <a:solidFill>
                            <a:srgbClr val="000000"/>
                          </a:solidFill>
                          <a:effectLst/>
                          <a:latin typeface="Gotham"/>
                        </a:rPr>
                        <a:t>. Gökhan Boduroğlu</a:t>
                      </a:r>
                    </a:p>
                  </a:txBody>
                  <a:tcPr marL="9525" marR="9525" marT="9525" marB="0" anchor="ctr"/>
                </a:tc>
                <a:extLst>
                  <a:ext uri="{0D108BD9-81ED-4DB2-BD59-A6C34878D82A}">
                    <a16:rowId xmlns:a16="http://schemas.microsoft.com/office/drawing/2014/main" val="3824555329"/>
                  </a:ext>
                </a:extLst>
              </a:tr>
              <a:tr h="293050">
                <a:tc>
                  <a:txBody>
                    <a:bodyPr/>
                    <a:lstStyle/>
                    <a:p>
                      <a:r>
                        <a:rPr lang="tr-TR" sz="1400" dirty="0" smtClean="0">
                          <a:latin typeface="Gotham"/>
                        </a:rPr>
                        <a:t>14</a:t>
                      </a:r>
                      <a:endParaRPr lang="tr-TR" sz="1400" dirty="0">
                        <a:latin typeface="Gotham"/>
                      </a:endParaRPr>
                    </a:p>
                  </a:txBody>
                  <a:tcPr anchor="ctr"/>
                </a:tc>
                <a:tc>
                  <a:txBody>
                    <a:bodyPr/>
                    <a:lstStyle/>
                    <a:p>
                      <a:pPr algn="l" fontAlgn="b"/>
                      <a:r>
                        <a:rPr lang="tr-TR" sz="1400" b="0" i="0" u="none" strike="noStrike" dirty="0">
                          <a:solidFill>
                            <a:srgbClr val="000000"/>
                          </a:solidFill>
                          <a:effectLst/>
                          <a:latin typeface="Gotham"/>
                        </a:rPr>
                        <a:t>Teknik Bilimler Meslek Yüksekokulu</a:t>
                      </a:r>
                    </a:p>
                  </a:txBody>
                  <a:tcPr marL="9525" marR="9525" marT="9525" marB="0" anchor="ctr"/>
                </a:tc>
                <a:tc>
                  <a:txBody>
                    <a:bodyPr/>
                    <a:lstStyle/>
                    <a:p>
                      <a:pPr algn="l" fontAlgn="b"/>
                      <a:r>
                        <a:rPr lang="tr-TR" sz="1400" b="0" i="0" u="none" strike="noStrike" dirty="0" err="1">
                          <a:solidFill>
                            <a:srgbClr val="000000"/>
                          </a:solidFill>
                          <a:effectLst/>
                          <a:latin typeface="Gotham"/>
                        </a:rPr>
                        <a:t>Öğr</a:t>
                      </a:r>
                      <a:r>
                        <a:rPr lang="tr-TR" sz="1400" b="0" i="0" u="none" strike="noStrike" dirty="0">
                          <a:solidFill>
                            <a:srgbClr val="000000"/>
                          </a:solidFill>
                          <a:effectLst/>
                          <a:latin typeface="Gotham"/>
                        </a:rPr>
                        <a:t>. Gör. Bünyamin Çiçek</a:t>
                      </a:r>
                    </a:p>
                  </a:txBody>
                  <a:tcPr marL="9525" marR="9525" marT="9525" marB="0" anchor="ctr"/>
                </a:tc>
                <a:extLst>
                  <a:ext uri="{0D108BD9-81ED-4DB2-BD59-A6C34878D82A}">
                    <a16:rowId xmlns:a16="http://schemas.microsoft.com/office/drawing/2014/main" val="2644709645"/>
                  </a:ext>
                </a:extLst>
              </a:tr>
            </a:tbl>
          </a:graphicData>
        </a:graphic>
      </p:graphicFrame>
    </p:spTree>
    <p:extLst>
      <p:ext uri="{BB962C8B-B14F-4D97-AF65-F5344CB8AC3E}">
        <p14:creationId xmlns:p14="http://schemas.microsoft.com/office/powerpoint/2010/main" val="405358230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2" name="Unvan 1"/>
          <p:cNvSpPr>
            <a:spLocks noGrp="1"/>
          </p:cNvSpPr>
          <p:nvPr>
            <p:ph type="title"/>
          </p:nvPr>
        </p:nvSpPr>
        <p:spPr>
          <a:xfrm>
            <a:off x="0" y="709072"/>
            <a:ext cx="9144000" cy="1143000"/>
          </a:xfrm>
        </p:spPr>
        <p:txBody>
          <a:bodyPr>
            <a:normAutofit/>
          </a:bodyPr>
          <a:lstStyle/>
          <a:p>
            <a:r>
              <a:rPr lang="tr-TR" sz="4000" b="1" dirty="0" smtClean="0">
                <a:solidFill>
                  <a:schemeClr val="accent6">
                    <a:lumMod val="75000"/>
                  </a:schemeClr>
                </a:solidFill>
                <a:latin typeface="Gotham"/>
                <a:cs typeface="Times New Roman" panose="02020603050405020304" pitchFamily="18" charset="0"/>
              </a:rPr>
              <a:t>Amacımız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67544" y="1882485"/>
            <a:ext cx="8208912" cy="4525963"/>
          </a:xfrm>
        </p:spPr>
        <p:txBody>
          <a:bodyPr>
            <a:normAutofit/>
          </a:bodyPr>
          <a:lstStyle/>
          <a:p>
            <a:pPr marL="0" indent="0" algn="just">
              <a:buNone/>
            </a:pPr>
            <a:r>
              <a:rPr lang="tr-TR" sz="2800" dirty="0">
                <a:solidFill>
                  <a:srgbClr val="002060"/>
                </a:solidFill>
                <a:latin typeface="Gotham"/>
                <a:cs typeface="Times New Roman" panose="02020603050405020304" pitchFamily="18" charset="0"/>
              </a:rPr>
              <a:t>Öğrenci ve mezunların kariyer hedeflerini eğitim, yetenek ve ilgi alanlarına uygun, işgücü piyasasının ihtiyaçlarının farkında olarak </a:t>
            </a:r>
            <a:r>
              <a:rPr lang="tr-TR" sz="2800" dirty="0">
                <a:solidFill>
                  <a:srgbClr val="002060"/>
                </a:solidFill>
                <a:latin typeface="Gotham"/>
                <a:ea typeface="Tahoma" panose="020B0604030504040204" pitchFamily="34" charset="0"/>
                <a:cs typeface="Times New Roman" panose="02020603050405020304" pitchFamily="18" charset="0"/>
              </a:rPr>
              <a:t>planlamalarına</a:t>
            </a:r>
            <a:r>
              <a:rPr lang="tr-TR" sz="2800" dirty="0">
                <a:solidFill>
                  <a:srgbClr val="002060"/>
                </a:solidFill>
                <a:latin typeface="Gotham"/>
                <a:cs typeface="Times New Roman" panose="02020603050405020304" pitchFamily="18" charset="0"/>
              </a:rPr>
              <a:t> ve istihdam yetkinliklerini geliştirmelerine yardımcı olmak suretiyle, Üniversitenin saygınlığını ve tercih edilebilirliğini artırmak ve makro düzeyde Ülkemizin insan kaynakları potansiyelinin ve performansının geliştirilmesine katkıda bulunmaktır.</a:t>
            </a:r>
          </a:p>
        </p:txBody>
      </p:sp>
    </p:spTree>
    <p:extLst>
      <p:ext uri="{BB962C8B-B14F-4D97-AF65-F5344CB8AC3E}">
        <p14:creationId xmlns:p14="http://schemas.microsoft.com/office/powerpoint/2010/main" val="44010392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11" name="Unvan 1"/>
          <p:cNvSpPr>
            <a:spLocks noGrp="1"/>
          </p:cNvSpPr>
          <p:nvPr>
            <p:ph type="title"/>
          </p:nvPr>
        </p:nvSpPr>
        <p:spPr>
          <a:xfrm>
            <a:off x="441201" y="1340768"/>
            <a:ext cx="8229600" cy="1143000"/>
          </a:xfrm>
        </p:spPr>
        <p:txBody>
          <a:bodyPr>
            <a:normAutofit fontScale="90000"/>
          </a:bodyPr>
          <a:lstStyle/>
          <a:p>
            <a:r>
              <a:rPr lang="tr-TR" b="1" dirty="0" smtClean="0">
                <a:solidFill>
                  <a:schemeClr val="accent6">
                    <a:lumMod val="75000"/>
                  </a:schemeClr>
                </a:solidFill>
                <a:latin typeface="Gotham"/>
              </a:rPr>
              <a:t>İş ve Meslek </a:t>
            </a:r>
            <a:r>
              <a:rPr lang="tr-TR" sz="4900" b="1" dirty="0" smtClean="0">
                <a:solidFill>
                  <a:schemeClr val="accent6">
                    <a:lumMod val="75000"/>
                  </a:schemeClr>
                </a:solidFill>
                <a:latin typeface="Gotham"/>
              </a:rPr>
              <a:t>Danışmanlarımız</a:t>
            </a:r>
            <a:r>
              <a:rPr lang="tr-TR" b="1" dirty="0" smtClean="0">
                <a:solidFill>
                  <a:schemeClr val="accent6">
                    <a:lumMod val="75000"/>
                  </a:schemeClr>
                </a:solidFill>
                <a:latin typeface="Gotham"/>
              </a:rPr>
              <a:t/>
            </a:r>
            <a:br>
              <a:rPr lang="tr-TR" b="1" dirty="0" smtClean="0">
                <a:solidFill>
                  <a:schemeClr val="accent6">
                    <a:lumMod val="75000"/>
                  </a:schemeClr>
                </a:solidFill>
                <a:latin typeface="Gotham"/>
              </a:rPr>
            </a:br>
            <a:r>
              <a:rPr lang="tr-TR" b="1" dirty="0" smtClean="0">
                <a:solidFill>
                  <a:schemeClr val="accent6">
                    <a:lumMod val="75000"/>
                  </a:schemeClr>
                </a:solidFill>
                <a:latin typeface="Gotham"/>
              </a:rPr>
              <a:t>(İŞKUR)</a:t>
            </a:r>
            <a:endParaRPr lang="tr-TR" dirty="0">
              <a:solidFill>
                <a:schemeClr val="accent6">
                  <a:lumMod val="75000"/>
                </a:schemeClr>
              </a:solidFill>
              <a:latin typeface="Gotham"/>
            </a:endParaRPr>
          </a:p>
        </p:txBody>
      </p:sp>
      <p:graphicFrame>
        <p:nvGraphicFramePr>
          <p:cNvPr id="12" name="İçerik Yer Tutucusu 2"/>
          <p:cNvGraphicFramePr>
            <a:graphicFrameLocks noGrp="1"/>
          </p:cNvGraphicFramePr>
          <p:nvPr>
            <p:ph idx="1"/>
            <p:extLst>
              <p:ext uri="{D42A27DB-BD31-4B8C-83A1-F6EECF244321}">
                <p14:modId xmlns:p14="http://schemas.microsoft.com/office/powerpoint/2010/main" val="327534790"/>
              </p:ext>
            </p:extLst>
          </p:nvPr>
        </p:nvGraphicFramePr>
        <p:xfrm>
          <a:off x="474340" y="3205738"/>
          <a:ext cx="8064896" cy="1112520"/>
        </p:xfrm>
        <a:graphic>
          <a:graphicData uri="http://schemas.openxmlformats.org/drawingml/2006/table">
            <a:tbl>
              <a:tblPr firstRow="1" bandRow="1">
                <a:tableStyleId>{5C22544A-7EE6-4342-B048-85BDC9FD1C3A}</a:tableStyleId>
              </a:tblPr>
              <a:tblGrid>
                <a:gridCol w="581104">
                  <a:extLst>
                    <a:ext uri="{9D8B030D-6E8A-4147-A177-3AD203B41FA5}">
                      <a16:colId xmlns:a16="http://schemas.microsoft.com/office/drawing/2014/main" val="2343088938"/>
                    </a:ext>
                  </a:extLst>
                </a:gridCol>
                <a:gridCol w="2796476">
                  <a:extLst>
                    <a:ext uri="{9D8B030D-6E8A-4147-A177-3AD203B41FA5}">
                      <a16:colId xmlns:a16="http://schemas.microsoft.com/office/drawing/2014/main" val="4071825694"/>
                    </a:ext>
                  </a:extLst>
                </a:gridCol>
                <a:gridCol w="4687316">
                  <a:extLst>
                    <a:ext uri="{9D8B030D-6E8A-4147-A177-3AD203B41FA5}">
                      <a16:colId xmlns:a16="http://schemas.microsoft.com/office/drawing/2014/main" val="2419033412"/>
                    </a:ext>
                  </a:extLst>
                </a:gridCol>
              </a:tblGrid>
              <a:tr h="370840">
                <a:tc>
                  <a:txBody>
                    <a:bodyPr/>
                    <a:lstStyle/>
                    <a:p>
                      <a:r>
                        <a:rPr lang="tr-TR" dirty="0" smtClean="0">
                          <a:latin typeface="Gotham"/>
                        </a:rPr>
                        <a:t>SN</a:t>
                      </a:r>
                      <a:endParaRPr lang="tr-TR" dirty="0">
                        <a:latin typeface="Gotham"/>
                      </a:endParaRPr>
                    </a:p>
                  </a:txBody>
                  <a:tcPr/>
                </a:tc>
                <a:tc>
                  <a:txBody>
                    <a:bodyPr/>
                    <a:lstStyle/>
                    <a:p>
                      <a:r>
                        <a:rPr lang="tr-TR" dirty="0" smtClean="0">
                          <a:latin typeface="Gotham"/>
                        </a:rPr>
                        <a:t>Görevi</a:t>
                      </a:r>
                      <a:endParaRPr lang="tr-TR" dirty="0">
                        <a:latin typeface="Gotham"/>
                      </a:endParaRPr>
                    </a:p>
                  </a:txBody>
                  <a:tcPr/>
                </a:tc>
                <a:tc>
                  <a:txBody>
                    <a:bodyPr/>
                    <a:lstStyle/>
                    <a:p>
                      <a:r>
                        <a:rPr lang="tr-TR" dirty="0" smtClean="0">
                          <a:latin typeface="Gotham"/>
                        </a:rPr>
                        <a:t>Adı Soyadı</a:t>
                      </a:r>
                      <a:endParaRPr lang="tr-TR" dirty="0">
                        <a:latin typeface="Gotham"/>
                      </a:endParaRPr>
                    </a:p>
                  </a:txBody>
                  <a:tcPr/>
                </a:tc>
                <a:extLst>
                  <a:ext uri="{0D108BD9-81ED-4DB2-BD59-A6C34878D82A}">
                    <a16:rowId xmlns:a16="http://schemas.microsoft.com/office/drawing/2014/main" val="2451181543"/>
                  </a:ext>
                </a:extLst>
              </a:tr>
              <a:tr h="370840">
                <a:tc>
                  <a:txBody>
                    <a:bodyPr/>
                    <a:lstStyle/>
                    <a:p>
                      <a:r>
                        <a:rPr lang="tr-TR" dirty="0" smtClean="0">
                          <a:latin typeface="Gotham"/>
                        </a:rPr>
                        <a:t>1</a:t>
                      </a:r>
                      <a:endParaRPr lang="tr-TR" dirty="0">
                        <a:latin typeface="Gotham"/>
                      </a:endParaRPr>
                    </a:p>
                  </a:txBody>
                  <a:tcPr/>
                </a:tc>
                <a:tc>
                  <a:txBody>
                    <a:bodyPr/>
                    <a:lstStyle/>
                    <a:p>
                      <a:r>
                        <a:rPr lang="tr-TR" dirty="0" smtClean="0">
                          <a:latin typeface="Gotham"/>
                        </a:rPr>
                        <a:t>İş ve Meslek Danışmanı</a:t>
                      </a:r>
                      <a:endParaRPr lang="tr-TR" dirty="0">
                        <a:latin typeface="Gotham"/>
                      </a:endParaRPr>
                    </a:p>
                  </a:txBody>
                  <a:tcPr/>
                </a:tc>
                <a:tc>
                  <a:txBody>
                    <a:bodyPr/>
                    <a:lstStyle/>
                    <a:p>
                      <a:r>
                        <a:rPr lang="tr-TR" dirty="0" smtClean="0">
                          <a:latin typeface="Gotham"/>
                        </a:rPr>
                        <a:t>Soner Süzer</a:t>
                      </a:r>
                      <a:endParaRPr lang="tr-TR" dirty="0">
                        <a:latin typeface="Gotham"/>
                      </a:endParaRPr>
                    </a:p>
                  </a:txBody>
                  <a:tcPr/>
                </a:tc>
                <a:extLst>
                  <a:ext uri="{0D108BD9-81ED-4DB2-BD59-A6C34878D82A}">
                    <a16:rowId xmlns:a16="http://schemas.microsoft.com/office/drawing/2014/main" val="4192456258"/>
                  </a:ext>
                </a:extLst>
              </a:tr>
              <a:tr h="370840">
                <a:tc>
                  <a:txBody>
                    <a:bodyPr/>
                    <a:lstStyle/>
                    <a:p>
                      <a:r>
                        <a:rPr lang="tr-TR" dirty="0" smtClean="0">
                          <a:latin typeface="Gotham"/>
                        </a:rPr>
                        <a:t>2</a:t>
                      </a:r>
                      <a:endParaRPr lang="tr-TR" dirty="0">
                        <a:latin typeface="Gotham"/>
                      </a:endParaRPr>
                    </a:p>
                  </a:txBody>
                  <a:tcPr/>
                </a:tc>
                <a:tc>
                  <a:txBody>
                    <a:bodyPr/>
                    <a:lstStyle/>
                    <a:p>
                      <a:r>
                        <a:rPr lang="tr-TR" dirty="0" smtClean="0">
                          <a:latin typeface="Gotham"/>
                        </a:rPr>
                        <a:t>İş ve Meslek Danışmanı</a:t>
                      </a:r>
                      <a:endParaRPr lang="tr-TR" dirty="0">
                        <a:latin typeface="Gotham"/>
                      </a:endParaRPr>
                    </a:p>
                  </a:txBody>
                  <a:tcPr/>
                </a:tc>
                <a:tc>
                  <a:txBody>
                    <a:bodyPr/>
                    <a:lstStyle/>
                    <a:p>
                      <a:r>
                        <a:rPr lang="tr-TR" dirty="0" smtClean="0">
                          <a:latin typeface="Gotham"/>
                        </a:rPr>
                        <a:t>Şuayip Helvacı</a:t>
                      </a:r>
                      <a:endParaRPr lang="tr-TR" dirty="0">
                        <a:latin typeface="Gotham"/>
                      </a:endParaRPr>
                    </a:p>
                  </a:txBody>
                  <a:tcPr/>
                </a:tc>
                <a:extLst>
                  <a:ext uri="{0D108BD9-81ED-4DB2-BD59-A6C34878D82A}">
                    <a16:rowId xmlns:a16="http://schemas.microsoft.com/office/drawing/2014/main" val="907285834"/>
                  </a:ext>
                </a:extLst>
              </a:tr>
            </a:tbl>
          </a:graphicData>
        </a:graphic>
      </p:graphicFrame>
    </p:spTree>
    <p:extLst>
      <p:ext uri="{BB962C8B-B14F-4D97-AF65-F5344CB8AC3E}">
        <p14:creationId xmlns:p14="http://schemas.microsoft.com/office/powerpoint/2010/main" val="53755433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5" name="Metin kutusu 4"/>
          <p:cNvSpPr txBox="1"/>
          <p:nvPr/>
        </p:nvSpPr>
        <p:spPr>
          <a:xfrm>
            <a:off x="3203848" y="1036185"/>
            <a:ext cx="3384376" cy="584775"/>
          </a:xfrm>
          <a:prstGeom prst="rect">
            <a:avLst/>
          </a:prstGeom>
          <a:noFill/>
        </p:spPr>
        <p:txBody>
          <a:bodyPr wrap="square" rtlCol="0">
            <a:spAutoFit/>
          </a:bodyPr>
          <a:lstStyle/>
          <a:p>
            <a:pPr algn="just"/>
            <a:r>
              <a:rPr lang="tr-TR" sz="3200" b="1" dirty="0">
                <a:solidFill>
                  <a:schemeClr val="accent6">
                    <a:lumMod val="75000"/>
                  </a:schemeClr>
                </a:solidFill>
                <a:latin typeface="Gotham"/>
                <a:cs typeface="Times New Roman" panose="02020603050405020304" pitchFamily="18" charset="0"/>
              </a:rPr>
              <a:t>Web Sayfamız</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002" y="1620960"/>
            <a:ext cx="6907995" cy="4946104"/>
          </a:xfrm>
          <a:prstGeom prst="rect">
            <a:avLst/>
          </a:prstGeom>
        </p:spPr>
      </p:pic>
    </p:spTree>
    <p:extLst>
      <p:ext uri="{BB962C8B-B14F-4D97-AF65-F5344CB8AC3E}">
        <p14:creationId xmlns:p14="http://schemas.microsoft.com/office/powerpoint/2010/main" val="279502409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5" name="Metin kutusu 4"/>
          <p:cNvSpPr txBox="1"/>
          <p:nvPr/>
        </p:nvSpPr>
        <p:spPr>
          <a:xfrm>
            <a:off x="251520" y="5786704"/>
            <a:ext cx="8712968" cy="584775"/>
          </a:xfrm>
          <a:prstGeom prst="rect">
            <a:avLst/>
          </a:prstGeom>
          <a:noFill/>
        </p:spPr>
        <p:txBody>
          <a:bodyPr wrap="square" rtlCol="0">
            <a:spAutoFit/>
          </a:bodyPr>
          <a:lstStyle/>
          <a:p>
            <a:pPr algn="ctr"/>
            <a:r>
              <a:rPr lang="tr-TR" sz="3200" b="1" dirty="0">
                <a:solidFill>
                  <a:schemeClr val="tx2">
                    <a:lumMod val="50000"/>
                  </a:schemeClr>
                </a:solidFill>
                <a:latin typeface="Gotham"/>
              </a:rPr>
              <a:t> </a:t>
            </a:r>
            <a:r>
              <a:rPr lang="tr-TR" sz="3200" b="1" dirty="0">
                <a:solidFill>
                  <a:schemeClr val="accent6">
                    <a:lumMod val="75000"/>
                  </a:schemeClr>
                </a:solidFill>
                <a:latin typeface="Gotham"/>
              </a:rPr>
              <a:t>Tüm Sosyal Medya Platformlarındayız…</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456" y="1268759"/>
            <a:ext cx="4221088" cy="4221088"/>
          </a:xfrm>
          <a:prstGeom prst="rect">
            <a:avLst/>
          </a:prstGeom>
        </p:spPr>
      </p:pic>
    </p:spTree>
    <p:extLst>
      <p:ext uri="{BB962C8B-B14F-4D97-AF65-F5344CB8AC3E}">
        <p14:creationId xmlns:p14="http://schemas.microsoft.com/office/powerpoint/2010/main" val="355290968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5" name="Metin kutusu 4"/>
          <p:cNvSpPr txBox="1"/>
          <p:nvPr/>
        </p:nvSpPr>
        <p:spPr>
          <a:xfrm>
            <a:off x="687398" y="5977196"/>
            <a:ext cx="7769203" cy="461665"/>
          </a:xfrm>
          <a:prstGeom prst="rect">
            <a:avLst/>
          </a:prstGeom>
          <a:noFill/>
        </p:spPr>
        <p:txBody>
          <a:bodyPr wrap="square" rtlCol="0">
            <a:spAutoFit/>
          </a:bodyPr>
          <a:lstStyle/>
          <a:p>
            <a:pPr algn="just"/>
            <a:r>
              <a:rPr lang="tr-TR" sz="2400" dirty="0">
                <a:solidFill>
                  <a:srgbClr val="002060"/>
                </a:solidFill>
                <a:latin typeface="Gotham"/>
                <a:cs typeface="Times New Roman" panose="02020603050405020304" pitchFamily="18" charset="0"/>
              </a:rPr>
              <a:t>Ofisimiz hesaplarına @</a:t>
            </a:r>
            <a:r>
              <a:rPr lang="tr-TR" sz="2400" dirty="0" err="1">
                <a:solidFill>
                  <a:srgbClr val="002060"/>
                </a:solidFill>
                <a:latin typeface="Gotham"/>
                <a:cs typeface="Times New Roman" panose="02020603050405020304" pitchFamily="18" charset="0"/>
              </a:rPr>
              <a:t>hititkmo</a:t>
            </a:r>
            <a:r>
              <a:rPr lang="tr-TR" sz="2400" dirty="0">
                <a:solidFill>
                  <a:srgbClr val="002060"/>
                </a:solidFill>
                <a:latin typeface="Gotham"/>
                <a:cs typeface="Times New Roman" panose="02020603050405020304" pitchFamily="18" charset="0"/>
              </a:rPr>
              <a:t> kullanıcı ile ulaşılabilir.</a:t>
            </a:r>
          </a:p>
        </p:txBody>
      </p:sp>
      <p:sp>
        <p:nvSpPr>
          <p:cNvPr id="7" name="Metin kutusu 6"/>
          <p:cNvSpPr txBox="1"/>
          <p:nvPr/>
        </p:nvSpPr>
        <p:spPr>
          <a:xfrm>
            <a:off x="1187624" y="1191995"/>
            <a:ext cx="4285147" cy="584775"/>
          </a:xfrm>
          <a:prstGeom prst="rect">
            <a:avLst/>
          </a:prstGeom>
          <a:noFill/>
        </p:spPr>
        <p:txBody>
          <a:bodyPr wrap="none" rtlCol="0">
            <a:spAutoFit/>
          </a:bodyPr>
          <a:lstStyle/>
          <a:p>
            <a:r>
              <a:rPr lang="tr-TR" sz="3200" b="1" dirty="0" err="1">
                <a:solidFill>
                  <a:schemeClr val="accent6">
                    <a:lumMod val="75000"/>
                  </a:schemeClr>
                </a:solidFill>
                <a:latin typeface="Gotham"/>
                <a:cs typeface="Times New Roman" panose="02020603050405020304" pitchFamily="18" charset="0"/>
              </a:rPr>
              <a:t>Instagram</a:t>
            </a:r>
            <a:r>
              <a:rPr lang="tr-TR" sz="3200" b="1" dirty="0">
                <a:solidFill>
                  <a:schemeClr val="accent6">
                    <a:lumMod val="75000"/>
                  </a:schemeClr>
                </a:solidFill>
                <a:latin typeface="Gotham"/>
                <a:cs typeface="Times New Roman" panose="02020603050405020304" pitchFamily="18" charset="0"/>
              </a:rPr>
              <a:t> Hesabımız</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2008"/>
            <a:ext cx="9144000" cy="2693983"/>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193378"/>
            <a:ext cx="723454" cy="723454"/>
          </a:xfrm>
          <a:prstGeom prst="rect">
            <a:avLst/>
          </a:prstGeom>
        </p:spPr>
      </p:pic>
    </p:spTree>
    <p:extLst>
      <p:ext uri="{BB962C8B-B14F-4D97-AF65-F5344CB8AC3E}">
        <p14:creationId xmlns:p14="http://schemas.microsoft.com/office/powerpoint/2010/main" val="84747525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5" name="Metin kutusu 4"/>
          <p:cNvSpPr txBox="1"/>
          <p:nvPr/>
        </p:nvSpPr>
        <p:spPr>
          <a:xfrm>
            <a:off x="687398" y="5977196"/>
            <a:ext cx="7769203" cy="461665"/>
          </a:xfrm>
          <a:prstGeom prst="rect">
            <a:avLst/>
          </a:prstGeom>
          <a:noFill/>
        </p:spPr>
        <p:txBody>
          <a:bodyPr wrap="square" rtlCol="0">
            <a:spAutoFit/>
          </a:bodyPr>
          <a:lstStyle/>
          <a:p>
            <a:pPr algn="just"/>
            <a:r>
              <a:rPr lang="tr-TR" sz="2400" dirty="0">
                <a:solidFill>
                  <a:srgbClr val="002060"/>
                </a:solidFill>
                <a:latin typeface="Gotham"/>
                <a:cs typeface="Times New Roman" panose="02020603050405020304" pitchFamily="18" charset="0"/>
              </a:rPr>
              <a:t>Ofisimiz hesaplarına @</a:t>
            </a:r>
            <a:r>
              <a:rPr lang="tr-TR" sz="2400" dirty="0" err="1">
                <a:solidFill>
                  <a:srgbClr val="002060"/>
                </a:solidFill>
                <a:latin typeface="Gotham"/>
                <a:cs typeface="Times New Roman" panose="02020603050405020304" pitchFamily="18" charset="0"/>
              </a:rPr>
              <a:t>hititkmo</a:t>
            </a:r>
            <a:r>
              <a:rPr lang="tr-TR" sz="2400" dirty="0">
                <a:solidFill>
                  <a:srgbClr val="002060"/>
                </a:solidFill>
                <a:latin typeface="Gotham"/>
                <a:cs typeface="Times New Roman" panose="02020603050405020304" pitchFamily="18" charset="0"/>
              </a:rPr>
              <a:t> kullanıcı ile ulaşılabilir.</a:t>
            </a:r>
          </a:p>
        </p:txBody>
      </p:sp>
      <p:sp>
        <p:nvSpPr>
          <p:cNvPr id="7" name="Metin kutusu 6"/>
          <p:cNvSpPr txBox="1"/>
          <p:nvPr/>
        </p:nvSpPr>
        <p:spPr>
          <a:xfrm>
            <a:off x="1187624" y="1191995"/>
            <a:ext cx="4237057" cy="584775"/>
          </a:xfrm>
          <a:prstGeom prst="rect">
            <a:avLst/>
          </a:prstGeom>
          <a:noFill/>
        </p:spPr>
        <p:txBody>
          <a:bodyPr wrap="none" rtlCol="0">
            <a:spAutoFit/>
          </a:bodyPr>
          <a:lstStyle/>
          <a:p>
            <a:r>
              <a:rPr lang="tr-TR" sz="3200" b="1" dirty="0">
                <a:solidFill>
                  <a:schemeClr val="accent6">
                    <a:lumMod val="75000"/>
                  </a:schemeClr>
                </a:solidFill>
                <a:latin typeface="Gotham"/>
                <a:cs typeface="Times New Roman" panose="02020603050405020304" pitchFamily="18" charset="0"/>
              </a:rPr>
              <a:t>Facebook Hesabımız</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132856"/>
            <a:ext cx="6840760" cy="2693983"/>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170" y="1191449"/>
            <a:ext cx="585321" cy="585321"/>
          </a:xfrm>
          <a:prstGeom prst="rect">
            <a:avLst/>
          </a:prstGeom>
        </p:spPr>
      </p:pic>
    </p:spTree>
    <p:extLst>
      <p:ext uri="{BB962C8B-B14F-4D97-AF65-F5344CB8AC3E}">
        <p14:creationId xmlns:p14="http://schemas.microsoft.com/office/powerpoint/2010/main" val="367463124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5" name="Metin kutusu 4"/>
          <p:cNvSpPr txBox="1"/>
          <p:nvPr/>
        </p:nvSpPr>
        <p:spPr>
          <a:xfrm>
            <a:off x="687398" y="5977196"/>
            <a:ext cx="7769203" cy="461665"/>
          </a:xfrm>
          <a:prstGeom prst="rect">
            <a:avLst/>
          </a:prstGeom>
          <a:noFill/>
        </p:spPr>
        <p:txBody>
          <a:bodyPr wrap="square" rtlCol="0">
            <a:spAutoFit/>
          </a:bodyPr>
          <a:lstStyle/>
          <a:p>
            <a:pPr algn="just"/>
            <a:r>
              <a:rPr lang="tr-TR" sz="2400" dirty="0">
                <a:solidFill>
                  <a:srgbClr val="002060"/>
                </a:solidFill>
                <a:latin typeface="Gotham"/>
                <a:cs typeface="Times New Roman" panose="02020603050405020304" pitchFamily="18" charset="0"/>
              </a:rPr>
              <a:t>Ofisimiz hesaplarına @</a:t>
            </a:r>
            <a:r>
              <a:rPr lang="tr-TR" sz="2400" dirty="0" err="1">
                <a:solidFill>
                  <a:srgbClr val="002060"/>
                </a:solidFill>
                <a:latin typeface="Gotham"/>
                <a:cs typeface="Times New Roman" panose="02020603050405020304" pitchFamily="18" charset="0"/>
              </a:rPr>
              <a:t>hititkmo</a:t>
            </a:r>
            <a:r>
              <a:rPr lang="tr-TR" sz="2400" dirty="0">
                <a:solidFill>
                  <a:srgbClr val="002060"/>
                </a:solidFill>
                <a:latin typeface="Gotham"/>
                <a:cs typeface="Times New Roman" panose="02020603050405020304" pitchFamily="18" charset="0"/>
              </a:rPr>
              <a:t> kullanıcı ile ulaşılabilir.</a:t>
            </a:r>
          </a:p>
        </p:txBody>
      </p:sp>
      <p:sp>
        <p:nvSpPr>
          <p:cNvPr id="7" name="Metin kutusu 6"/>
          <p:cNvSpPr txBox="1"/>
          <p:nvPr/>
        </p:nvSpPr>
        <p:spPr>
          <a:xfrm>
            <a:off x="1187624" y="1191995"/>
            <a:ext cx="3464218" cy="584775"/>
          </a:xfrm>
          <a:prstGeom prst="rect">
            <a:avLst/>
          </a:prstGeom>
          <a:noFill/>
        </p:spPr>
        <p:txBody>
          <a:bodyPr wrap="none" rtlCol="0">
            <a:spAutoFit/>
          </a:bodyPr>
          <a:lstStyle/>
          <a:p>
            <a:r>
              <a:rPr lang="tr-TR" sz="3200" dirty="0" err="1">
                <a:solidFill>
                  <a:schemeClr val="accent6">
                    <a:lumMod val="75000"/>
                  </a:schemeClr>
                </a:solidFill>
                <a:latin typeface="Gotham"/>
                <a:cs typeface="Times New Roman" panose="02020603050405020304" pitchFamily="18" charset="0"/>
              </a:rPr>
              <a:t>Twitter</a:t>
            </a:r>
            <a:r>
              <a:rPr lang="tr-TR" sz="3200" dirty="0">
                <a:solidFill>
                  <a:schemeClr val="accent6">
                    <a:lumMod val="75000"/>
                  </a:schemeClr>
                </a:solidFill>
                <a:latin typeface="Gotham"/>
                <a:cs typeface="Times New Roman" panose="02020603050405020304" pitchFamily="18" charset="0"/>
              </a:rPr>
              <a:t> Hesabımız</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132856"/>
            <a:ext cx="6840760" cy="2693983"/>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85" y="1065386"/>
            <a:ext cx="923454" cy="923454"/>
          </a:xfrm>
          <a:prstGeom prst="rect">
            <a:avLst/>
          </a:prstGeom>
        </p:spPr>
      </p:pic>
    </p:spTree>
    <p:extLst>
      <p:ext uri="{BB962C8B-B14F-4D97-AF65-F5344CB8AC3E}">
        <p14:creationId xmlns:p14="http://schemas.microsoft.com/office/powerpoint/2010/main" val="374012942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5" name="Metin kutusu 4"/>
          <p:cNvSpPr txBox="1"/>
          <p:nvPr/>
        </p:nvSpPr>
        <p:spPr>
          <a:xfrm>
            <a:off x="687398" y="5977196"/>
            <a:ext cx="7769203" cy="461665"/>
          </a:xfrm>
          <a:prstGeom prst="rect">
            <a:avLst/>
          </a:prstGeom>
          <a:noFill/>
        </p:spPr>
        <p:txBody>
          <a:bodyPr wrap="square" rtlCol="0">
            <a:spAutoFit/>
          </a:bodyPr>
          <a:lstStyle/>
          <a:p>
            <a:pPr algn="just"/>
            <a:r>
              <a:rPr lang="tr-TR" sz="2400" dirty="0">
                <a:solidFill>
                  <a:srgbClr val="002060"/>
                </a:solidFill>
                <a:latin typeface="Gotham"/>
                <a:cs typeface="Times New Roman" panose="02020603050405020304" pitchFamily="18" charset="0"/>
              </a:rPr>
              <a:t>Ofisimiz hesaplarına @</a:t>
            </a:r>
            <a:r>
              <a:rPr lang="tr-TR" sz="2400" dirty="0" err="1">
                <a:solidFill>
                  <a:srgbClr val="002060"/>
                </a:solidFill>
                <a:latin typeface="Gotham"/>
                <a:cs typeface="Times New Roman" panose="02020603050405020304" pitchFamily="18" charset="0"/>
              </a:rPr>
              <a:t>hititkmo</a:t>
            </a:r>
            <a:r>
              <a:rPr lang="tr-TR" sz="2400" dirty="0">
                <a:solidFill>
                  <a:srgbClr val="002060"/>
                </a:solidFill>
                <a:latin typeface="Gotham"/>
                <a:cs typeface="Times New Roman" panose="02020603050405020304" pitchFamily="18" charset="0"/>
              </a:rPr>
              <a:t> kullanıcı ile ulaşılabilir.</a:t>
            </a:r>
          </a:p>
        </p:txBody>
      </p:sp>
      <p:sp>
        <p:nvSpPr>
          <p:cNvPr id="7" name="Metin kutusu 6"/>
          <p:cNvSpPr txBox="1"/>
          <p:nvPr/>
        </p:nvSpPr>
        <p:spPr>
          <a:xfrm>
            <a:off x="1187624" y="1191995"/>
            <a:ext cx="4009431" cy="584775"/>
          </a:xfrm>
          <a:prstGeom prst="rect">
            <a:avLst/>
          </a:prstGeom>
          <a:noFill/>
        </p:spPr>
        <p:txBody>
          <a:bodyPr wrap="none" rtlCol="0">
            <a:spAutoFit/>
          </a:bodyPr>
          <a:lstStyle/>
          <a:p>
            <a:r>
              <a:rPr lang="tr-TR" sz="3200" b="1" dirty="0" err="1">
                <a:solidFill>
                  <a:schemeClr val="accent6">
                    <a:lumMod val="75000"/>
                  </a:schemeClr>
                </a:solidFill>
                <a:latin typeface="Gotham"/>
                <a:cs typeface="Times New Roman" panose="02020603050405020304" pitchFamily="18" charset="0"/>
              </a:rPr>
              <a:t>Linkedin</a:t>
            </a:r>
            <a:r>
              <a:rPr lang="tr-TR" sz="3200" b="1" dirty="0">
                <a:solidFill>
                  <a:schemeClr val="accent6">
                    <a:lumMod val="75000"/>
                  </a:schemeClr>
                </a:solidFill>
                <a:latin typeface="Gotham"/>
                <a:cs typeface="Times New Roman" panose="02020603050405020304" pitchFamily="18" charset="0"/>
              </a:rPr>
              <a:t> Hesabımız</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132856"/>
            <a:ext cx="7200800" cy="2693983"/>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002" y="1161733"/>
            <a:ext cx="680606" cy="680606"/>
          </a:xfrm>
          <a:prstGeom prst="rect">
            <a:avLst/>
          </a:prstGeom>
        </p:spPr>
      </p:pic>
    </p:spTree>
    <p:extLst>
      <p:ext uri="{BB962C8B-B14F-4D97-AF65-F5344CB8AC3E}">
        <p14:creationId xmlns:p14="http://schemas.microsoft.com/office/powerpoint/2010/main" val="125383546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5" name="Metin kutusu 4"/>
          <p:cNvSpPr txBox="1"/>
          <p:nvPr/>
        </p:nvSpPr>
        <p:spPr>
          <a:xfrm>
            <a:off x="687398" y="5977196"/>
            <a:ext cx="7769203" cy="461665"/>
          </a:xfrm>
          <a:prstGeom prst="rect">
            <a:avLst/>
          </a:prstGeom>
          <a:noFill/>
        </p:spPr>
        <p:txBody>
          <a:bodyPr wrap="square" rtlCol="0">
            <a:spAutoFit/>
          </a:bodyPr>
          <a:lstStyle/>
          <a:p>
            <a:pPr algn="just"/>
            <a:r>
              <a:rPr lang="tr-TR" sz="2400" dirty="0">
                <a:solidFill>
                  <a:srgbClr val="002060"/>
                </a:solidFill>
                <a:latin typeface="Gotham"/>
                <a:cs typeface="Times New Roman" panose="02020603050405020304" pitchFamily="18" charset="0"/>
              </a:rPr>
              <a:t>Ofisimiz hesaplarına @</a:t>
            </a:r>
            <a:r>
              <a:rPr lang="tr-TR" sz="2400" dirty="0" err="1">
                <a:solidFill>
                  <a:srgbClr val="002060"/>
                </a:solidFill>
                <a:latin typeface="Gotham"/>
                <a:cs typeface="Times New Roman" panose="02020603050405020304" pitchFamily="18" charset="0"/>
              </a:rPr>
              <a:t>hititkmo</a:t>
            </a:r>
            <a:r>
              <a:rPr lang="tr-TR" sz="2400" dirty="0">
                <a:solidFill>
                  <a:srgbClr val="002060"/>
                </a:solidFill>
                <a:latin typeface="Gotham"/>
                <a:cs typeface="Times New Roman" panose="02020603050405020304" pitchFamily="18" charset="0"/>
              </a:rPr>
              <a:t> kullanıcı ile ulaşılabilir.</a:t>
            </a:r>
          </a:p>
        </p:txBody>
      </p:sp>
      <p:sp>
        <p:nvSpPr>
          <p:cNvPr id="7" name="Metin kutusu 6"/>
          <p:cNvSpPr txBox="1"/>
          <p:nvPr/>
        </p:nvSpPr>
        <p:spPr>
          <a:xfrm>
            <a:off x="1187624" y="1191995"/>
            <a:ext cx="4017446" cy="584775"/>
          </a:xfrm>
          <a:prstGeom prst="rect">
            <a:avLst/>
          </a:prstGeom>
          <a:noFill/>
        </p:spPr>
        <p:txBody>
          <a:bodyPr wrap="none" rtlCol="0">
            <a:spAutoFit/>
          </a:bodyPr>
          <a:lstStyle/>
          <a:p>
            <a:r>
              <a:rPr lang="tr-TR" sz="3200" b="1" dirty="0" err="1">
                <a:solidFill>
                  <a:schemeClr val="accent6">
                    <a:lumMod val="75000"/>
                  </a:schemeClr>
                </a:solidFill>
                <a:latin typeface="Gotham"/>
                <a:cs typeface="Times New Roman" panose="02020603050405020304" pitchFamily="18" charset="0"/>
              </a:rPr>
              <a:t>YouTube</a:t>
            </a:r>
            <a:r>
              <a:rPr lang="tr-TR" sz="3200" b="1" dirty="0">
                <a:solidFill>
                  <a:schemeClr val="accent6">
                    <a:lumMod val="75000"/>
                  </a:schemeClr>
                </a:solidFill>
                <a:latin typeface="Gotham"/>
                <a:cs typeface="Times New Roman" panose="02020603050405020304" pitchFamily="18" charset="0"/>
              </a:rPr>
              <a:t> Hesabımız</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137049"/>
            <a:ext cx="7200800" cy="2685597"/>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774" y="1191995"/>
            <a:ext cx="867470" cy="610786"/>
          </a:xfrm>
          <a:prstGeom prst="rect">
            <a:avLst/>
          </a:prstGeom>
        </p:spPr>
      </p:pic>
    </p:spTree>
    <p:extLst>
      <p:ext uri="{BB962C8B-B14F-4D97-AF65-F5344CB8AC3E}">
        <p14:creationId xmlns:p14="http://schemas.microsoft.com/office/powerpoint/2010/main" val="408883928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5" name="Metin kutusu 4"/>
          <p:cNvSpPr txBox="1"/>
          <p:nvPr/>
        </p:nvSpPr>
        <p:spPr>
          <a:xfrm>
            <a:off x="687398" y="5977196"/>
            <a:ext cx="7769203" cy="461665"/>
          </a:xfrm>
          <a:prstGeom prst="rect">
            <a:avLst/>
          </a:prstGeom>
          <a:noFill/>
        </p:spPr>
        <p:txBody>
          <a:bodyPr wrap="square" rtlCol="0">
            <a:spAutoFit/>
          </a:bodyPr>
          <a:lstStyle/>
          <a:p>
            <a:pPr algn="ctr"/>
            <a:r>
              <a:rPr lang="tr-TR" sz="2400" dirty="0">
                <a:solidFill>
                  <a:srgbClr val="002060"/>
                </a:solidFill>
                <a:latin typeface="Gotham"/>
                <a:cs typeface="Times New Roman" panose="02020603050405020304" pitchFamily="18" charset="0"/>
              </a:rPr>
              <a:t>Mezun Bilgi Sistemi web sayfası: http://mbs.hitit.edu.tr/</a:t>
            </a:r>
          </a:p>
        </p:txBody>
      </p:sp>
      <p:sp>
        <p:nvSpPr>
          <p:cNvPr id="7" name="Metin kutusu 6"/>
          <p:cNvSpPr txBox="1"/>
          <p:nvPr/>
        </p:nvSpPr>
        <p:spPr>
          <a:xfrm>
            <a:off x="2555776" y="1081426"/>
            <a:ext cx="4033476" cy="584775"/>
          </a:xfrm>
          <a:prstGeom prst="rect">
            <a:avLst/>
          </a:prstGeom>
          <a:noFill/>
        </p:spPr>
        <p:txBody>
          <a:bodyPr wrap="none" rtlCol="0">
            <a:spAutoFit/>
          </a:bodyPr>
          <a:lstStyle/>
          <a:p>
            <a:r>
              <a:rPr lang="tr-TR" sz="3200" b="1" dirty="0">
                <a:solidFill>
                  <a:schemeClr val="accent6">
                    <a:lumMod val="75000"/>
                  </a:schemeClr>
                </a:solidFill>
                <a:latin typeface="Gotham"/>
                <a:cs typeface="Times New Roman" panose="02020603050405020304" pitchFamily="18" charset="0"/>
              </a:rPr>
              <a:t>Mezun Bilgi Sistemi</a:t>
            </a:r>
          </a:p>
        </p:txBody>
      </p:sp>
      <p:pic>
        <p:nvPicPr>
          <p:cNvPr id="3" name="Resim 2"/>
          <p:cNvPicPr>
            <a:picLocks noChangeAspect="1"/>
          </p:cNvPicPr>
          <p:nvPr/>
        </p:nvPicPr>
        <p:blipFill rotWithShape="1">
          <a:blip r:embed="rId3"/>
          <a:srcRect l="486" t="12594" b="14563"/>
          <a:stretch/>
        </p:blipFill>
        <p:spPr>
          <a:xfrm>
            <a:off x="161763" y="1666685"/>
            <a:ext cx="8820472" cy="4248472"/>
          </a:xfrm>
          <a:prstGeom prst="rect">
            <a:avLst/>
          </a:prstGeom>
        </p:spPr>
      </p:pic>
    </p:spTree>
    <p:extLst>
      <p:ext uri="{BB962C8B-B14F-4D97-AF65-F5344CB8AC3E}">
        <p14:creationId xmlns:p14="http://schemas.microsoft.com/office/powerpoint/2010/main" val="261936114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8861"/>
          </a:xfrm>
          <a:prstGeom prst="rect">
            <a:avLst/>
          </a:prstGeom>
        </p:spPr>
      </p:pic>
      <p:sp>
        <p:nvSpPr>
          <p:cNvPr id="7" name="Metin kutusu 6"/>
          <p:cNvSpPr txBox="1"/>
          <p:nvPr/>
        </p:nvSpPr>
        <p:spPr>
          <a:xfrm>
            <a:off x="251520" y="1124744"/>
            <a:ext cx="8640960" cy="4216539"/>
          </a:xfrm>
          <a:prstGeom prst="rect">
            <a:avLst/>
          </a:prstGeom>
          <a:noFill/>
        </p:spPr>
        <p:txBody>
          <a:bodyPr wrap="square" rtlCol="0">
            <a:spAutoFit/>
          </a:bodyPr>
          <a:lstStyle/>
          <a:p>
            <a:pPr algn="ctr"/>
            <a:endParaRPr lang="tr-TR" sz="2400" dirty="0">
              <a:solidFill>
                <a:schemeClr val="tx2">
                  <a:lumMod val="50000"/>
                </a:schemeClr>
              </a:solidFill>
              <a:latin typeface="Gotham"/>
              <a:cs typeface="Times New Roman" panose="02020603050405020304" pitchFamily="18" charset="0"/>
            </a:endParaRPr>
          </a:p>
          <a:p>
            <a:pPr algn="ctr"/>
            <a:r>
              <a:rPr lang="tr-TR" sz="3200" b="1" dirty="0">
                <a:solidFill>
                  <a:schemeClr val="accent6">
                    <a:lumMod val="75000"/>
                  </a:schemeClr>
                </a:solidFill>
                <a:latin typeface="Gotham"/>
                <a:cs typeface="Times New Roman" panose="02020603050405020304" pitchFamily="18" charset="0"/>
              </a:rPr>
              <a:t>KARİYER PLANLAMA GELİŞTİRME </a:t>
            </a:r>
          </a:p>
          <a:p>
            <a:pPr algn="ctr"/>
            <a:r>
              <a:rPr lang="tr-TR" sz="3200" b="1" dirty="0">
                <a:solidFill>
                  <a:schemeClr val="accent6">
                    <a:lumMod val="75000"/>
                  </a:schemeClr>
                </a:solidFill>
                <a:latin typeface="Gotham"/>
                <a:cs typeface="Times New Roman" panose="02020603050405020304" pitchFamily="18" charset="0"/>
              </a:rPr>
              <a:t>ve EĞİTİM BİRİMİ</a:t>
            </a:r>
          </a:p>
          <a:p>
            <a:endParaRPr lang="tr-TR" sz="2400" dirty="0">
              <a:solidFill>
                <a:schemeClr val="accent6">
                  <a:lumMod val="75000"/>
                </a:schemeClr>
              </a:solidFill>
              <a:latin typeface="Gotham"/>
              <a:cs typeface="Times New Roman" panose="02020603050405020304" pitchFamily="18" charset="0"/>
            </a:endParaRPr>
          </a:p>
          <a:p>
            <a:endParaRPr lang="tr-TR" sz="2400" dirty="0">
              <a:solidFill>
                <a:srgbClr val="002060"/>
              </a:solidFill>
              <a:latin typeface="Gotham"/>
              <a:cs typeface="Times New Roman" panose="02020603050405020304" pitchFamily="18" charset="0"/>
            </a:endParaRPr>
          </a:p>
          <a:p>
            <a:endParaRPr lang="tr-TR" sz="2400" dirty="0">
              <a:solidFill>
                <a:srgbClr val="002060"/>
              </a:solidFill>
              <a:latin typeface="Gotham"/>
              <a:cs typeface="Times New Roman" panose="02020603050405020304" pitchFamily="18" charset="0"/>
            </a:endParaRPr>
          </a:p>
          <a:p>
            <a:r>
              <a:rPr lang="tr-TR" sz="2800" dirty="0">
                <a:solidFill>
                  <a:srgbClr val="002060"/>
                </a:solidFill>
                <a:latin typeface="Gotham"/>
                <a:cs typeface="Times New Roman" panose="02020603050405020304" pitchFamily="18" charset="0"/>
              </a:rPr>
              <a:t>Birim Sorumluları</a:t>
            </a:r>
          </a:p>
          <a:p>
            <a:pPr marL="342900" indent="-342900">
              <a:buFont typeface="Courier New" panose="02070309020205020404" pitchFamily="49" charset="0"/>
              <a:buChar char="o"/>
            </a:pPr>
            <a:r>
              <a:rPr lang="tr-TR" sz="2800" dirty="0">
                <a:solidFill>
                  <a:srgbClr val="002060"/>
                </a:solidFill>
                <a:latin typeface="Gotham"/>
                <a:cs typeface="Times New Roman" panose="02020603050405020304" pitchFamily="18" charset="0"/>
              </a:rPr>
              <a:t>Doç</a:t>
            </a:r>
            <a:r>
              <a:rPr lang="tr-TR" sz="2800" dirty="0" smtClean="0">
                <a:solidFill>
                  <a:srgbClr val="002060"/>
                </a:solidFill>
                <a:latin typeface="Gotham"/>
                <a:cs typeface="Times New Roman" panose="02020603050405020304" pitchFamily="18" charset="0"/>
              </a:rPr>
              <a:t>. Dr</a:t>
            </a:r>
            <a:r>
              <a:rPr lang="tr-TR" sz="2800" dirty="0">
                <a:solidFill>
                  <a:srgbClr val="002060"/>
                </a:solidFill>
                <a:latin typeface="Gotham"/>
                <a:cs typeface="Times New Roman" panose="02020603050405020304" pitchFamily="18" charset="0"/>
              </a:rPr>
              <a:t>. Menekşe Şahin</a:t>
            </a:r>
          </a:p>
          <a:p>
            <a:pPr marL="342900" indent="-342900">
              <a:buFont typeface="Courier New" panose="02070309020205020404" pitchFamily="49" charset="0"/>
              <a:buChar char="o"/>
            </a:pPr>
            <a:r>
              <a:rPr lang="tr-TR" sz="2800" dirty="0" err="1">
                <a:solidFill>
                  <a:srgbClr val="002060"/>
                </a:solidFill>
                <a:latin typeface="Gotham"/>
                <a:cs typeface="Times New Roman" panose="02020603050405020304" pitchFamily="18" charset="0"/>
              </a:rPr>
              <a:t>Araş.Gör</a:t>
            </a:r>
            <a:r>
              <a:rPr lang="tr-TR" sz="2800" dirty="0" smtClean="0">
                <a:solidFill>
                  <a:srgbClr val="002060"/>
                </a:solidFill>
                <a:latin typeface="Gotham"/>
                <a:cs typeface="Times New Roman" panose="02020603050405020304" pitchFamily="18" charset="0"/>
              </a:rPr>
              <a:t>. Dr</a:t>
            </a:r>
            <a:r>
              <a:rPr lang="tr-TR" sz="2800" dirty="0">
                <a:solidFill>
                  <a:srgbClr val="002060"/>
                </a:solidFill>
                <a:latin typeface="Gotham"/>
                <a:cs typeface="Times New Roman" panose="02020603050405020304" pitchFamily="18" charset="0"/>
              </a:rPr>
              <a:t>. Mustafa Nal</a:t>
            </a:r>
          </a:p>
          <a:p>
            <a:pPr algn="just"/>
            <a:endParaRPr lang="tr-TR" sz="2400" dirty="0">
              <a:solidFill>
                <a:schemeClr val="tx2">
                  <a:lumMod val="50000"/>
                </a:schemeClr>
              </a:solidFill>
              <a:latin typeface="Gotham"/>
              <a:cs typeface="Times New Roman" panose="02020603050405020304" pitchFamily="18" charset="0"/>
            </a:endParaRPr>
          </a:p>
        </p:txBody>
      </p:sp>
    </p:spTree>
    <p:extLst>
      <p:ext uri="{BB962C8B-B14F-4D97-AF65-F5344CB8AC3E}">
        <p14:creationId xmlns:p14="http://schemas.microsoft.com/office/powerpoint/2010/main" val="109823369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525344"/>
          </a:xfrm>
          <a:prstGeom prst="rect">
            <a:avLst/>
          </a:prstGeom>
        </p:spPr>
      </p:pic>
      <p:sp>
        <p:nvSpPr>
          <p:cNvPr id="2" name="Unvan 1"/>
          <p:cNvSpPr>
            <a:spLocks noGrp="1"/>
          </p:cNvSpPr>
          <p:nvPr>
            <p:ph type="title"/>
          </p:nvPr>
        </p:nvSpPr>
        <p:spPr>
          <a:xfrm>
            <a:off x="457200" y="796894"/>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951433"/>
            <a:ext cx="8229600" cy="2341663"/>
          </a:xfrm>
        </p:spPr>
        <p:txBody>
          <a:bodyPr>
            <a:noAutofit/>
          </a:bodyPr>
          <a:lstStyle/>
          <a:p>
            <a:pPr lvl="0" algn="just" eaLnBrk="0" fontAlgn="base" hangingPunct="0">
              <a:spcBef>
                <a:spcPct val="0"/>
              </a:spcBef>
              <a:spcAft>
                <a:spcPct val="0"/>
              </a:spcAft>
              <a:buFont typeface="Wingdings" pitchFamily="2" charset="2"/>
              <a:buChar char="Ø"/>
            </a:pPr>
            <a:r>
              <a:rPr lang="tr-TR" altLang="tr-TR" sz="2800" dirty="0">
                <a:solidFill>
                  <a:srgbClr val="002060"/>
                </a:solidFill>
                <a:latin typeface="Gotham"/>
                <a:cs typeface="Times New Roman" panose="02020603050405020304" pitchFamily="18" charset="0"/>
              </a:rPr>
              <a:t>Üniversite öğrenci ve mezunlarının kariyer hedeflerini eğitim, yetenek ve ilgi alanlarına uygun, işgücü piyasalarının ihtiyaçlarının farkında olarak planlamalarına yardımcı olmak için rehberlik ve danışmanlık hizmeti vermek</a:t>
            </a:r>
            <a:r>
              <a:rPr lang="tr-TR" altLang="tr-TR" sz="2800" dirty="0" smtClean="0">
                <a:solidFill>
                  <a:srgbClr val="002060"/>
                </a:solidFill>
                <a:latin typeface="Gotham"/>
                <a:cs typeface="Times New Roman" panose="02020603050405020304" pitchFamily="18" charset="0"/>
              </a:rPr>
              <a:t>.</a:t>
            </a:r>
            <a:endParaRPr lang="tr-TR" altLang="tr-TR" sz="2800" dirty="0">
              <a:solidFill>
                <a:srgbClr val="002060"/>
              </a:solidFill>
              <a:latin typeface="Gotham"/>
              <a:cs typeface="Times New Roman" panose="02020603050405020304" pitchFamily="18" charset="0"/>
            </a:endParaRPr>
          </a:p>
        </p:txBody>
      </p:sp>
    </p:spTree>
    <p:extLst>
      <p:ext uri="{BB962C8B-B14F-4D97-AF65-F5344CB8AC3E}">
        <p14:creationId xmlns:p14="http://schemas.microsoft.com/office/powerpoint/2010/main" val="428400741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graphicFrame>
        <p:nvGraphicFramePr>
          <p:cNvPr id="4" name="Diyagram 3"/>
          <p:cNvGraphicFramePr/>
          <p:nvPr>
            <p:extLst>
              <p:ext uri="{D42A27DB-BD31-4B8C-83A1-F6EECF244321}">
                <p14:modId xmlns:p14="http://schemas.microsoft.com/office/powerpoint/2010/main" val="390157637"/>
              </p:ext>
            </p:extLst>
          </p:nvPr>
        </p:nvGraphicFramePr>
        <p:xfrm>
          <a:off x="750627" y="836712"/>
          <a:ext cx="8011236" cy="4983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630161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1052736"/>
            <a:ext cx="8229600" cy="720080"/>
          </a:xfrm>
        </p:spPr>
        <p:txBody>
          <a:bodyPr>
            <a:normAutofit/>
          </a:bodyPr>
          <a:lstStyle/>
          <a:p>
            <a:r>
              <a:rPr lang="tr-TR" altLang="tr-TR" sz="3200" b="1" dirty="0">
                <a:solidFill>
                  <a:schemeClr val="accent6">
                    <a:lumMod val="75000"/>
                  </a:schemeClr>
                </a:solidFill>
                <a:latin typeface="Gotham"/>
                <a:cs typeface="Times New Roman" panose="02020603050405020304" pitchFamily="18" charset="0"/>
              </a:rPr>
              <a:t>1. Yetenek Kapısı</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772816"/>
            <a:ext cx="8229600" cy="4661395"/>
          </a:xfrm>
        </p:spPr>
        <p:txBody>
          <a:bodyPr>
            <a:noAutofit/>
          </a:bodyPr>
          <a:lstStyle/>
          <a:p>
            <a:pPr marL="0" indent="0" algn="just">
              <a:buNone/>
            </a:pPr>
            <a:r>
              <a:rPr lang="tr-TR" sz="2800" dirty="0">
                <a:solidFill>
                  <a:srgbClr val="002060"/>
                </a:solidFill>
                <a:latin typeface="Gotham"/>
                <a:cs typeface="Times New Roman" panose="02020603050405020304" pitchFamily="18" charset="0"/>
              </a:rPr>
              <a:t>Öğrenci ve Mezunlar profillerini oluşturup özgeçmişlerini yükleyerek işverenlere kendileri hakkında doğrudan bilgi verebilmekte, işverenler tarafından duyurulan kariyer fuarları, etkinlikleri, eğitimleri inceleyebilmekte ve başvuru yapabilmektedir.</a:t>
            </a:r>
          </a:p>
          <a:p>
            <a:pPr marL="0" indent="0" algn="just">
              <a:buNone/>
            </a:pPr>
            <a:r>
              <a:rPr lang="tr-TR" sz="2800" dirty="0">
                <a:solidFill>
                  <a:srgbClr val="002060"/>
                </a:solidFill>
                <a:latin typeface="Gotham"/>
                <a:cs typeface="Times New Roman" panose="02020603050405020304" pitchFamily="18" charset="0"/>
              </a:rPr>
              <a:t>İşverenler iş / staj ilanlarına sistem üzerinden öğrencilere ulaştırabilir,  başvuru alabilirler.</a:t>
            </a:r>
          </a:p>
          <a:p>
            <a:pPr marL="0" indent="0" algn="just">
              <a:buNone/>
            </a:pPr>
            <a:endParaRPr lang="tr-TR"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4690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1052736"/>
            <a:ext cx="8229600" cy="720080"/>
          </a:xfrm>
        </p:spPr>
        <p:txBody>
          <a:bodyPr>
            <a:normAutofit/>
          </a:bodyPr>
          <a:lstStyle/>
          <a:p>
            <a:r>
              <a:rPr lang="tr-TR" altLang="tr-TR" sz="3200" b="1" dirty="0">
                <a:solidFill>
                  <a:schemeClr val="accent6">
                    <a:lumMod val="75000"/>
                  </a:schemeClr>
                </a:solidFill>
                <a:latin typeface="Gotham"/>
                <a:cs typeface="Times New Roman" panose="02020603050405020304" pitchFamily="18" charset="0"/>
              </a:rPr>
              <a:t>1. Yetenek Kapısı</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772816"/>
            <a:ext cx="8229600" cy="4661395"/>
          </a:xfrm>
        </p:spPr>
        <p:txBody>
          <a:bodyPr>
            <a:noAutofit/>
          </a:bodyPr>
          <a:lstStyle/>
          <a:p>
            <a:pPr marL="0" indent="0" algn="just">
              <a:buNone/>
            </a:pPr>
            <a:r>
              <a:rPr lang="tr-TR" sz="2200" dirty="0" smtClean="0">
                <a:solidFill>
                  <a:srgbClr val="002060"/>
                </a:solidFill>
                <a:latin typeface="Times New Roman" panose="02020603050405020304" pitchFamily="18" charset="0"/>
                <a:cs typeface="Times New Roman" panose="02020603050405020304" pitchFamily="18" charset="0"/>
              </a:rPr>
              <a:t> </a:t>
            </a:r>
            <a:endParaRPr lang="tr-TR" sz="2200" dirty="0">
              <a:solidFill>
                <a:srgbClr val="00206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56" y="1772817"/>
            <a:ext cx="7164288" cy="3528392"/>
          </a:xfrm>
          <a:prstGeom prst="rect">
            <a:avLst/>
          </a:prstGeom>
        </p:spPr>
      </p:pic>
      <p:sp>
        <p:nvSpPr>
          <p:cNvPr id="6" name="Metin kutusu 5"/>
          <p:cNvSpPr txBox="1"/>
          <p:nvPr/>
        </p:nvSpPr>
        <p:spPr>
          <a:xfrm>
            <a:off x="457200" y="5378046"/>
            <a:ext cx="8229600" cy="954107"/>
          </a:xfrm>
          <a:prstGeom prst="rect">
            <a:avLst/>
          </a:prstGeom>
          <a:noFill/>
        </p:spPr>
        <p:txBody>
          <a:bodyPr wrap="square" rtlCol="0">
            <a:spAutoFit/>
          </a:bodyPr>
          <a:lstStyle/>
          <a:p>
            <a:pPr algn="ctr"/>
            <a:r>
              <a:rPr lang="tr-TR" sz="2800" dirty="0">
                <a:solidFill>
                  <a:srgbClr val="002060"/>
                </a:solidFill>
                <a:hlinkClick r:id="rId4"/>
              </a:rPr>
              <a:t>https://</a:t>
            </a:r>
            <a:r>
              <a:rPr lang="tr-TR" sz="2800" dirty="0" smtClean="0">
                <a:solidFill>
                  <a:srgbClr val="002060"/>
                </a:solidFill>
                <a:hlinkClick r:id="rId4"/>
              </a:rPr>
              <a:t>www.yetenekkapisi.org/login</a:t>
            </a:r>
            <a:endParaRPr lang="tr-TR" sz="2800" dirty="0" smtClean="0">
              <a:solidFill>
                <a:srgbClr val="002060"/>
              </a:solidFill>
            </a:endParaRPr>
          </a:p>
          <a:p>
            <a:pPr algn="ctr"/>
            <a:r>
              <a:rPr lang="tr-TR" sz="2800" dirty="0" smtClean="0">
                <a:solidFill>
                  <a:srgbClr val="002060"/>
                </a:solidFill>
              </a:rPr>
              <a:t>Web adresinden kayıt yapabilirsiniz.</a:t>
            </a:r>
            <a:endParaRPr lang="tr-TR" sz="2800" dirty="0">
              <a:solidFill>
                <a:srgbClr val="002060"/>
              </a:solidFill>
            </a:endParaRPr>
          </a:p>
        </p:txBody>
      </p:sp>
    </p:spTree>
    <p:extLst>
      <p:ext uri="{BB962C8B-B14F-4D97-AF65-F5344CB8AC3E}">
        <p14:creationId xmlns:p14="http://schemas.microsoft.com/office/powerpoint/2010/main" val="255452650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1052736"/>
            <a:ext cx="8229600" cy="720080"/>
          </a:xfrm>
        </p:spPr>
        <p:txBody>
          <a:bodyPr>
            <a:normAutofit/>
          </a:bodyPr>
          <a:lstStyle/>
          <a:p>
            <a:r>
              <a:rPr lang="tr-TR" sz="3200" b="1" dirty="0" smtClean="0">
                <a:solidFill>
                  <a:schemeClr val="accent6">
                    <a:lumMod val="75000"/>
                  </a:schemeClr>
                </a:solidFill>
                <a:latin typeface="Gotham"/>
                <a:cs typeface="Times New Roman" panose="02020603050405020304" pitchFamily="18" charset="0"/>
              </a:rPr>
              <a:t>2. Yetenek TV</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772816"/>
            <a:ext cx="8229600" cy="4661395"/>
          </a:xfrm>
        </p:spPr>
        <p:txBody>
          <a:bodyPr>
            <a:noAutofit/>
          </a:bodyPr>
          <a:lstStyle/>
          <a:p>
            <a:pPr marL="0" indent="0" algn="just">
              <a:buNone/>
            </a:pPr>
            <a:r>
              <a:rPr lang="tr-TR" sz="2800" dirty="0" smtClean="0">
                <a:solidFill>
                  <a:srgbClr val="002060"/>
                </a:solidFill>
                <a:latin typeface="Gotham"/>
                <a:cs typeface="Times New Roman" panose="02020603050405020304" pitchFamily="18" charset="0"/>
              </a:rPr>
              <a:t>CBİKO Başkanlığı tarafından hazırlanmış Yetenek Kapısının «Dijital Eğitim» platformudur. Bu platformda Söz Yetenekte Projesine, Kariyer Planlama Dersine ve Yetenek Kapısına ilişkin Videolar, Kaynaklar ve Dijital içerikler yer almaktadır.</a:t>
            </a:r>
          </a:p>
          <a:p>
            <a:pPr marL="0" indent="0" algn="just">
              <a:buNone/>
            </a:pPr>
            <a:r>
              <a:rPr lang="tr-TR" sz="2800" dirty="0" smtClean="0">
                <a:solidFill>
                  <a:srgbClr val="002060"/>
                </a:solidFill>
                <a:latin typeface="Gotham"/>
                <a:cs typeface="Times New Roman" panose="02020603050405020304" pitchFamily="18" charset="0"/>
              </a:rPr>
              <a:t>Öğrenciler Yetenek Kapısına üye oldukları kullanıcı adı ve şifreleri ile sisteme giriş yapabilecekleri gibi ayrı bir kullanıcı adı şifre oluşturabilirler.</a:t>
            </a:r>
            <a:endParaRPr lang="tr-TR" sz="2800" dirty="0">
              <a:solidFill>
                <a:srgbClr val="002060"/>
              </a:solidFill>
              <a:latin typeface="Gotham"/>
              <a:cs typeface="Times New Roman" panose="02020603050405020304" pitchFamily="18" charset="0"/>
            </a:endParaRPr>
          </a:p>
        </p:txBody>
      </p:sp>
    </p:spTree>
    <p:extLst>
      <p:ext uri="{BB962C8B-B14F-4D97-AF65-F5344CB8AC3E}">
        <p14:creationId xmlns:p14="http://schemas.microsoft.com/office/powerpoint/2010/main" val="271368166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1052736"/>
            <a:ext cx="8229600" cy="720080"/>
          </a:xfrm>
        </p:spPr>
        <p:txBody>
          <a:bodyPr>
            <a:normAutofit/>
          </a:bodyPr>
          <a:lstStyle/>
          <a:p>
            <a:r>
              <a:rPr lang="tr-TR" sz="3200" b="1" dirty="0" smtClean="0">
                <a:solidFill>
                  <a:schemeClr val="accent6">
                    <a:lumMod val="75000"/>
                  </a:schemeClr>
                </a:solidFill>
                <a:latin typeface="Gotham"/>
                <a:cs typeface="Times New Roman" panose="02020603050405020304" pitchFamily="18" charset="0"/>
              </a:rPr>
              <a:t>2. Yetenek TV</a:t>
            </a:r>
            <a:endParaRPr lang="tr-TR" sz="3200" dirty="0">
              <a:solidFill>
                <a:schemeClr val="accent6">
                  <a:lumMod val="75000"/>
                </a:schemeClr>
              </a:solidFill>
              <a:latin typeface="Gotham"/>
              <a:cs typeface="Times New Roman" panose="02020603050405020304" pitchFamily="18" charset="0"/>
            </a:endParaRPr>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653" y="1772816"/>
            <a:ext cx="8229600" cy="3991232"/>
          </a:xfrm>
        </p:spPr>
      </p:pic>
      <p:sp>
        <p:nvSpPr>
          <p:cNvPr id="6" name="Metin kutusu 5"/>
          <p:cNvSpPr txBox="1"/>
          <p:nvPr/>
        </p:nvSpPr>
        <p:spPr>
          <a:xfrm>
            <a:off x="457200" y="5764048"/>
            <a:ext cx="8229600" cy="954107"/>
          </a:xfrm>
          <a:prstGeom prst="rect">
            <a:avLst/>
          </a:prstGeom>
          <a:noFill/>
        </p:spPr>
        <p:txBody>
          <a:bodyPr wrap="square" rtlCol="0">
            <a:spAutoFit/>
          </a:bodyPr>
          <a:lstStyle/>
          <a:p>
            <a:pPr algn="ctr"/>
            <a:r>
              <a:rPr lang="tr-TR" sz="2800" dirty="0">
                <a:solidFill>
                  <a:srgbClr val="002060"/>
                </a:solidFill>
                <a:hlinkClick r:id="rId4"/>
              </a:rPr>
              <a:t>https://</a:t>
            </a:r>
            <a:r>
              <a:rPr lang="tr-TR" sz="2800" dirty="0" smtClean="0">
                <a:solidFill>
                  <a:srgbClr val="002060"/>
                </a:solidFill>
                <a:hlinkClick r:id="rId4"/>
              </a:rPr>
              <a:t>ytnk.tv/Anasayfa</a:t>
            </a:r>
            <a:endParaRPr lang="tr-TR" sz="2800" dirty="0" smtClean="0">
              <a:solidFill>
                <a:srgbClr val="002060"/>
              </a:solidFill>
            </a:endParaRPr>
          </a:p>
          <a:p>
            <a:pPr algn="ctr"/>
            <a:r>
              <a:rPr lang="tr-TR" sz="2800" dirty="0" smtClean="0">
                <a:solidFill>
                  <a:srgbClr val="002060"/>
                </a:solidFill>
              </a:rPr>
              <a:t>Web adresinden kayıt yapabilirsiniz.</a:t>
            </a:r>
            <a:endParaRPr lang="tr-TR" sz="2800" dirty="0">
              <a:solidFill>
                <a:srgbClr val="002060"/>
              </a:solidFill>
            </a:endParaRPr>
          </a:p>
        </p:txBody>
      </p:sp>
    </p:spTree>
    <p:extLst>
      <p:ext uri="{BB962C8B-B14F-4D97-AF65-F5344CB8AC3E}">
        <p14:creationId xmlns:p14="http://schemas.microsoft.com/office/powerpoint/2010/main" val="108772221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1052736"/>
            <a:ext cx="8229600" cy="720080"/>
          </a:xfrm>
        </p:spPr>
        <p:txBody>
          <a:bodyPr>
            <a:normAutofit/>
          </a:bodyPr>
          <a:lstStyle/>
          <a:p>
            <a:r>
              <a:rPr lang="tr-TR" altLang="tr-TR" sz="3200" b="1" dirty="0" smtClean="0">
                <a:solidFill>
                  <a:schemeClr val="accent6">
                    <a:lumMod val="75000"/>
                  </a:schemeClr>
                </a:solidFill>
                <a:latin typeface="Gotham"/>
                <a:cs typeface="Times New Roman" panose="02020603050405020304" pitchFamily="18" charset="0"/>
              </a:rPr>
              <a:t>3. </a:t>
            </a:r>
            <a:r>
              <a:rPr lang="tr-TR" altLang="tr-TR" sz="3200" b="1" dirty="0">
                <a:solidFill>
                  <a:schemeClr val="accent6">
                    <a:lumMod val="75000"/>
                  </a:schemeClr>
                </a:solidFill>
                <a:latin typeface="Gotham"/>
                <a:cs typeface="Times New Roman" panose="02020603050405020304" pitchFamily="18" charset="0"/>
              </a:rPr>
              <a:t>Kariyer Planlama Dersi</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2060848"/>
            <a:ext cx="8229600" cy="2664296"/>
          </a:xfrm>
        </p:spPr>
        <p:txBody>
          <a:bodyPr>
            <a:noAutofit/>
          </a:bodyPr>
          <a:lstStyle/>
          <a:p>
            <a:pPr marL="0" indent="0" algn="just">
              <a:buNone/>
            </a:pPr>
            <a:r>
              <a:rPr lang="tr-TR" sz="2800" dirty="0">
                <a:solidFill>
                  <a:srgbClr val="002060"/>
                </a:solidFill>
                <a:latin typeface="Gotham"/>
                <a:cs typeface="Times New Roman" panose="02020603050405020304" pitchFamily="18" charset="0"/>
              </a:rPr>
              <a:t>Cumhurbaşkanlığı İnsan Kaynakları Ofisi koordinasyonunda  üniversite öğrencilerinde kariyer farkındalığı yaratmak ve onlara kariyer yolculuklarında destek sağlamak için tasarlanan bir derstir</a:t>
            </a:r>
            <a:r>
              <a:rPr lang="tr-TR" sz="2800" dirty="0" smtClean="0">
                <a:solidFill>
                  <a:srgbClr val="002060"/>
                </a:solidFill>
                <a:latin typeface="Gotham"/>
                <a:cs typeface="Times New Roman" panose="02020603050405020304" pitchFamily="18" charset="0"/>
              </a:rPr>
              <a:t>.</a:t>
            </a:r>
            <a:endParaRPr lang="tr-TR"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28853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1052736"/>
            <a:ext cx="8229600" cy="720080"/>
          </a:xfrm>
        </p:spPr>
        <p:txBody>
          <a:bodyPr>
            <a:normAutofit/>
          </a:bodyPr>
          <a:lstStyle/>
          <a:p>
            <a:r>
              <a:rPr lang="tr-TR" altLang="tr-TR" sz="3200" b="1" dirty="0" smtClean="0">
                <a:solidFill>
                  <a:schemeClr val="accent6">
                    <a:lumMod val="75000"/>
                  </a:schemeClr>
                </a:solidFill>
                <a:latin typeface="Gotham"/>
                <a:cs typeface="Times New Roman" panose="02020603050405020304" pitchFamily="18" charset="0"/>
              </a:rPr>
              <a:t>3. </a:t>
            </a:r>
            <a:r>
              <a:rPr lang="tr-TR" altLang="tr-TR" sz="3200" b="1" dirty="0">
                <a:solidFill>
                  <a:schemeClr val="accent6">
                    <a:lumMod val="75000"/>
                  </a:schemeClr>
                </a:solidFill>
                <a:latin typeface="Gotham"/>
                <a:cs typeface="Times New Roman" panose="02020603050405020304" pitchFamily="18" charset="0"/>
              </a:rPr>
              <a:t>Kariyer Planlama Dersi</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772816"/>
            <a:ext cx="8229600" cy="4661395"/>
          </a:xfrm>
        </p:spPr>
        <p:txBody>
          <a:bodyPr>
            <a:noAutofit/>
          </a:bodyPr>
          <a:lstStyle/>
          <a:p>
            <a:pPr algn="just">
              <a:buFont typeface="Wingdings" pitchFamily="2" charset="2"/>
              <a:buChar char="Ø"/>
            </a:pPr>
            <a:r>
              <a:rPr lang="tr-TR" sz="2800" dirty="0" smtClean="0">
                <a:solidFill>
                  <a:srgbClr val="002060"/>
                </a:solidFill>
                <a:latin typeface="Gotham"/>
                <a:cs typeface="Times New Roman" panose="02020603050405020304" pitchFamily="18" charset="0"/>
              </a:rPr>
              <a:t>Hitit </a:t>
            </a:r>
            <a:r>
              <a:rPr lang="tr-TR" sz="2800" dirty="0">
                <a:solidFill>
                  <a:srgbClr val="002060"/>
                </a:solidFill>
                <a:latin typeface="Gotham"/>
                <a:cs typeface="Times New Roman" panose="02020603050405020304" pitchFamily="18" charset="0"/>
              </a:rPr>
              <a:t>Üniversitesi Lisans Programlarında haftada 1 saat olarak yürütülmektedir.</a:t>
            </a:r>
          </a:p>
          <a:p>
            <a:pPr algn="just">
              <a:buFont typeface="Wingdings" pitchFamily="2" charset="2"/>
              <a:buChar char="Ø"/>
            </a:pPr>
            <a:r>
              <a:rPr lang="tr-TR" sz="2800" dirty="0" smtClean="0">
                <a:solidFill>
                  <a:srgbClr val="002060"/>
                </a:solidFill>
                <a:latin typeface="Gotham"/>
                <a:cs typeface="Times New Roman" panose="02020603050405020304" pitchFamily="18" charset="0"/>
              </a:rPr>
              <a:t>CBİKO </a:t>
            </a:r>
            <a:r>
              <a:rPr lang="tr-TR" sz="2800" dirty="0">
                <a:solidFill>
                  <a:srgbClr val="002060"/>
                </a:solidFill>
                <a:latin typeface="Gotham"/>
                <a:cs typeface="Times New Roman" panose="02020603050405020304" pitchFamily="18" charset="0"/>
              </a:rPr>
              <a:t>Kariyer Planlama Dersi Uygulama Esaslarınca yürütülmektedir. </a:t>
            </a:r>
            <a:endParaRPr lang="tr-TR" sz="2800" dirty="0" smtClean="0">
              <a:solidFill>
                <a:srgbClr val="002060"/>
              </a:solidFill>
              <a:latin typeface="Gotham"/>
              <a:cs typeface="Times New Roman" panose="02020603050405020304" pitchFamily="18" charset="0"/>
            </a:endParaRPr>
          </a:p>
          <a:p>
            <a:pPr algn="just">
              <a:buFont typeface="Wingdings" pitchFamily="2" charset="2"/>
              <a:buChar char="Ø"/>
            </a:pPr>
            <a:r>
              <a:rPr lang="tr-TR" sz="2800" dirty="0" smtClean="0">
                <a:solidFill>
                  <a:srgbClr val="002060"/>
                </a:solidFill>
                <a:latin typeface="Gotham"/>
                <a:cs typeface="Times New Roman" panose="02020603050405020304" pitchFamily="18" charset="0"/>
              </a:rPr>
              <a:t>Kariyer Planlama Dersine ilişkin materyaller (Haftalık Videolar, ve Yardımcı Kaynaklar) Yetenek TV’de yer almaktadır. </a:t>
            </a:r>
          </a:p>
          <a:p>
            <a:pPr algn="just">
              <a:buFont typeface="Wingdings" pitchFamily="2" charset="2"/>
              <a:buChar char="Ø"/>
            </a:pPr>
            <a:r>
              <a:rPr lang="tr-TR" sz="2800" dirty="0" smtClean="0">
                <a:solidFill>
                  <a:srgbClr val="002060"/>
                </a:solidFill>
                <a:latin typeface="Gotham"/>
                <a:cs typeface="Times New Roman" panose="02020603050405020304" pitchFamily="18" charset="0"/>
              </a:rPr>
              <a:t>Ders Planı Web Sayfamızda yer almaktadır.</a:t>
            </a:r>
            <a:endParaRPr lang="tr-TR" sz="2800" dirty="0">
              <a:solidFill>
                <a:srgbClr val="002060"/>
              </a:solidFill>
              <a:latin typeface="Gotham"/>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40922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1052736"/>
            <a:ext cx="8229600" cy="720080"/>
          </a:xfrm>
        </p:spPr>
        <p:txBody>
          <a:bodyPr>
            <a:normAutofit/>
          </a:bodyPr>
          <a:lstStyle/>
          <a:p>
            <a:r>
              <a:rPr lang="tr-TR" altLang="tr-TR" sz="3200" b="1" dirty="0">
                <a:solidFill>
                  <a:schemeClr val="accent6">
                    <a:lumMod val="75000"/>
                  </a:schemeClr>
                </a:solidFill>
                <a:latin typeface="Gotham"/>
                <a:cs typeface="Times New Roman" panose="02020603050405020304" pitchFamily="18" charset="0"/>
              </a:rPr>
              <a:t>4</a:t>
            </a:r>
            <a:r>
              <a:rPr lang="tr-TR" altLang="tr-TR" sz="3200" b="1" dirty="0" smtClean="0">
                <a:solidFill>
                  <a:schemeClr val="accent6">
                    <a:lumMod val="75000"/>
                  </a:schemeClr>
                </a:solidFill>
                <a:latin typeface="Gotham"/>
                <a:cs typeface="Times New Roman" panose="02020603050405020304" pitchFamily="18" charset="0"/>
              </a:rPr>
              <a:t>. </a:t>
            </a:r>
            <a:r>
              <a:rPr lang="tr-TR" altLang="tr-TR" sz="3200" b="1" dirty="0">
                <a:solidFill>
                  <a:schemeClr val="accent6">
                    <a:lumMod val="75000"/>
                  </a:schemeClr>
                </a:solidFill>
                <a:latin typeface="Gotham"/>
                <a:cs typeface="Times New Roman" panose="02020603050405020304" pitchFamily="18" charset="0"/>
              </a:rPr>
              <a:t>Kariyer Kapısı</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772816"/>
            <a:ext cx="8229600" cy="4661395"/>
          </a:xfrm>
        </p:spPr>
        <p:txBody>
          <a:bodyPr>
            <a:noAutofit/>
          </a:bodyPr>
          <a:lstStyle/>
          <a:p>
            <a:pPr marL="0" indent="0" algn="just">
              <a:buNone/>
            </a:pPr>
            <a:r>
              <a:rPr lang="tr-TR" sz="2800" dirty="0">
                <a:solidFill>
                  <a:srgbClr val="002060"/>
                </a:solidFill>
                <a:latin typeface="Gotham"/>
                <a:cs typeface="Times New Roman" panose="02020603050405020304" pitchFamily="18" charset="0"/>
              </a:rPr>
              <a:t>İstihdamda liyakat ve yetkinliğin artırılması, iş / staj ilanlarının kamuoyu ile etkin, şeffaf ve güvenilir bir şekilde paylaşılması için e-Devlet entegrasyonu ile geliştirilen dijital kariyer platformudur.</a:t>
            </a:r>
          </a:p>
          <a:p>
            <a:pPr algn="just"/>
            <a:endParaRPr lang="tr-TR" sz="2800" dirty="0">
              <a:solidFill>
                <a:srgbClr val="002060"/>
              </a:solidFill>
              <a:latin typeface="Gotham"/>
              <a:cs typeface="Times New Roman" panose="02020603050405020304" pitchFamily="18" charset="0"/>
            </a:endParaRPr>
          </a:p>
          <a:p>
            <a:pPr algn="just">
              <a:buFont typeface="Wingdings" pitchFamily="2" charset="2"/>
              <a:buChar char="Ø"/>
            </a:pPr>
            <a:r>
              <a:rPr lang="tr-TR" sz="2800" dirty="0">
                <a:solidFill>
                  <a:srgbClr val="002060"/>
                </a:solidFill>
                <a:latin typeface="Gotham"/>
                <a:cs typeface="Times New Roman" panose="02020603050405020304" pitchFamily="18" charset="0"/>
              </a:rPr>
              <a:t>Staj Seferberliği Programı kapsamında tüm kamu kurum ve kuruluşlarının staj başvuruları</a:t>
            </a:r>
          </a:p>
          <a:p>
            <a:pPr algn="just">
              <a:buFont typeface="Wingdings" pitchFamily="2" charset="2"/>
              <a:buChar char="Ø"/>
            </a:pPr>
            <a:r>
              <a:rPr lang="tr-TR" sz="2800" dirty="0" smtClean="0">
                <a:solidFill>
                  <a:srgbClr val="002060"/>
                </a:solidFill>
                <a:latin typeface="Gotham"/>
                <a:cs typeface="Times New Roman" panose="02020603050405020304" pitchFamily="18" charset="0"/>
              </a:rPr>
              <a:t>Tüm </a:t>
            </a:r>
            <a:r>
              <a:rPr lang="tr-TR" sz="2800" dirty="0">
                <a:solidFill>
                  <a:srgbClr val="002060"/>
                </a:solidFill>
                <a:latin typeface="Gotham"/>
                <a:cs typeface="Times New Roman" panose="02020603050405020304" pitchFamily="18" charset="0"/>
              </a:rPr>
              <a:t>kamu kurum ve kuruluşlarının iş </a:t>
            </a:r>
            <a:r>
              <a:rPr lang="tr-TR" sz="2800" dirty="0" smtClean="0">
                <a:solidFill>
                  <a:srgbClr val="002060"/>
                </a:solidFill>
                <a:latin typeface="Gotham"/>
                <a:cs typeface="Times New Roman" panose="02020603050405020304" pitchFamily="18" charset="0"/>
              </a:rPr>
              <a:t>ilan ve  </a:t>
            </a:r>
            <a:r>
              <a:rPr lang="tr-TR" sz="2800" dirty="0">
                <a:solidFill>
                  <a:srgbClr val="002060"/>
                </a:solidFill>
                <a:latin typeface="Gotham"/>
                <a:cs typeface="Times New Roman" panose="02020603050405020304" pitchFamily="18" charset="0"/>
              </a:rPr>
              <a:t>başvuruları</a:t>
            </a: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99768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1052736"/>
            <a:ext cx="8229600" cy="720080"/>
          </a:xfrm>
        </p:spPr>
        <p:txBody>
          <a:bodyPr>
            <a:normAutofit/>
          </a:bodyPr>
          <a:lstStyle/>
          <a:p>
            <a:r>
              <a:rPr lang="tr-TR" altLang="tr-TR" sz="3200" b="1" dirty="0">
                <a:solidFill>
                  <a:schemeClr val="accent6">
                    <a:lumMod val="75000"/>
                  </a:schemeClr>
                </a:solidFill>
                <a:latin typeface="Gotham"/>
                <a:cs typeface="Times New Roman" panose="02020603050405020304" pitchFamily="18" charset="0"/>
              </a:rPr>
              <a:t>4</a:t>
            </a:r>
            <a:r>
              <a:rPr lang="tr-TR" altLang="tr-TR" sz="3200" b="1" dirty="0" smtClean="0">
                <a:solidFill>
                  <a:schemeClr val="accent6">
                    <a:lumMod val="75000"/>
                  </a:schemeClr>
                </a:solidFill>
                <a:latin typeface="Gotham"/>
                <a:cs typeface="Times New Roman" panose="02020603050405020304" pitchFamily="18" charset="0"/>
              </a:rPr>
              <a:t>. Kariyer </a:t>
            </a:r>
            <a:r>
              <a:rPr lang="tr-TR" altLang="tr-TR" sz="3200" b="1" dirty="0">
                <a:solidFill>
                  <a:schemeClr val="accent6">
                    <a:lumMod val="75000"/>
                  </a:schemeClr>
                </a:solidFill>
                <a:latin typeface="Gotham"/>
                <a:cs typeface="Times New Roman" panose="02020603050405020304" pitchFamily="18" charset="0"/>
              </a:rPr>
              <a:t>Kapısı</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772816"/>
            <a:ext cx="8229600" cy="4661395"/>
          </a:xfrm>
        </p:spPr>
        <p:txBody>
          <a:bodyPr>
            <a:noAutofit/>
          </a:bodyPr>
          <a:lstStyle/>
          <a:p>
            <a:pPr marL="0" indent="0" algn="just">
              <a:buNone/>
            </a:pPr>
            <a:r>
              <a:rPr lang="tr-TR" sz="2200" dirty="0" smtClean="0">
                <a:solidFill>
                  <a:srgbClr val="002060"/>
                </a:solidFill>
                <a:latin typeface="Times New Roman" panose="02020603050405020304" pitchFamily="18" charset="0"/>
                <a:cs typeface="Times New Roman" panose="02020603050405020304" pitchFamily="18" charset="0"/>
              </a:rPr>
              <a:t> </a:t>
            </a:r>
            <a:endParaRPr lang="tr-TR" sz="2200" dirty="0">
              <a:solidFill>
                <a:srgbClr val="00206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56" y="1812972"/>
            <a:ext cx="7164288" cy="3448081"/>
          </a:xfrm>
          <a:prstGeom prst="rect">
            <a:avLst/>
          </a:prstGeom>
        </p:spPr>
      </p:pic>
      <p:sp>
        <p:nvSpPr>
          <p:cNvPr id="6" name="Metin kutusu 5"/>
          <p:cNvSpPr txBox="1"/>
          <p:nvPr/>
        </p:nvSpPr>
        <p:spPr>
          <a:xfrm>
            <a:off x="457200" y="5378046"/>
            <a:ext cx="8229600" cy="954107"/>
          </a:xfrm>
          <a:prstGeom prst="rect">
            <a:avLst/>
          </a:prstGeom>
          <a:noFill/>
        </p:spPr>
        <p:txBody>
          <a:bodyPr wrap="square" rtlCol="0">
            <a:spAutoFit/>
          </a:bodyPr>
          <a:lstStyle/>
          <a:p>
            <a:pPr algn="ctr"/>
            <a:r>
              <a:rPr lang="tr-TR" sz="2800" dirty="0">
                <a:solidFill>
                  <a:srgbClr val="002060"/>
                </a:solidFill>
                <a:hlinkClick r:id="rId4"/>
              </a:rPr>
              <a:t>https://kariyerkapisi.cbiko.gov.tr</a:t>
            </a:r>
            <a:r>
              <a:rPr lang="tr-TR" sz="2800" dirty="0" smtClean="0">
                <a:solidFill>
                  <a:srgbClr val="002060"/>
                </a:solidFill>
                <a:hlinkClick r:id="rId4"/>
              </a:rPr>
              <a:t>/</a:t>
            </a:r>
            <a:endParaRPr lang="tr-TR" sz="2800" dirty="0" smtClean="0">
              <a:solidFill>
                <a:srgbClr val="002060"/>
              </a:solidFill>
            </a:endParaRPr>
          </a:p>
          <a:p>
            <a:pPr algn="ctr"/>
            <a:r>
              <a:rPr lang="tr-TR" sz="2800" dirty="0" smtClean="0">
                <a:solidFill>
                  <a:srgbClr val="002060"/>
                </a:solidFill>
              </a:rPr>
              <a:t>Web adresinden kayıt yapabilirsiniz.</a:t>
            </a:r>
            <a:endParaRPr lang="tr-TR" sz="2800" dirty="0">
              <a:solidFill>
                <a:srgbClr val="002060"/>
              </a:solidFill>
            </a:endParaRPr>
          </a:p>
        </p:txBody>
      </p:sp>
    </p:spTree>
    <p:extLst>
      <p:ext uri="{BB962C8B-B14F-4D97-AF65-F5344CB8AC3E}">
        <p14:creationId xmlns:p14="http://schemas.microsoft.com/office/powerpoint/2010/main" val="268877480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544616"/>
          </a:xfrm>
        </p:spPr>
        <p:txBody>
          <a:bodyPr>
            <a:noAutofit/>
          </a:bodyPr>
          <a:lstStyle/>
          <a:p>
            <a:pPr marL="0" indent="0">
              <a:buNone/>
            </a:pPr>
            <a:endParaRPr lang="tr-TR" sz="2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endParaRPr lang="tr-TR" sz="2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endParaRPr lang="tr-TR" sz="2400" b="1" dirty="0">
              <a:solidFill>
                <a:schemeClr val="accent1">
                  <a:lumMod val="75000"/>
                </a:schemeClr>
              </a:solidFill>
              <a:latin typeface="Times New Roman" panose="02020603050405020304" pitchFamily="18" charset="0"/>
              <a:cs typeface="Times New Roman" panose="02020603050405020304" pitchFamily="18" charset="0"/>
            </a:endParaRPr>
          </a:p>
          <a:p>
            <a:pPr marL="914400" lvl="2" indent="0">
              <a:buNone/>
            </a:pPr>
            <a:endParaRPr lang="tr-TR" dirty="0" smtClean="0">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marL="914400" lvl="2" indent="0">
              <a:buNone/>
            </a:pPr>
            <a:endParaRPr lang="tr-TR" sz="1600"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Metin kutusu 1"/>
          <p:cNvSpPr txBox="1"/>
          <p:nvPr/>
        </p:nvSpPr>
        <p:spPr>
          <a:xfrm>
            <a:off x="1691680" y="2903793"/>
            <a:ext cx="6300636" cy="861774"/>
          </a:xfrm>
          <a:prstGeom prst="rect">
            <a:avLst/>
          </a:prstGeom>
          <a:noFill/>
        </p:spPr>
        <p:txBody>
          <a:bodyPr wrap="none" rtlCol="0">
            <a:spAutoFit/>
          </a:bodyPr>
          <a:lstStyle/>
          <a:p>
            <a:r>
              <a:rPr lang="tr-TR" sz="5000" dirty="0" smtClean="0">
                <a:solidFill>
                  <a:schemeClr val="accent6">
                    <a:lumMod val="75000"/>
                  </a:schemeClr>
                </a:solidFill>
                <a:latin typeface="Gotham"/>
              </a:rPr>
              <a:t>STAJ SEFERBİRLİĞİ</a:t>
            </a:r>
            <a:endParaRPr lang="tr-TR" sz="5000" dirty="0">
              <a:solidFill>
                <a:schemeClr val="accent6">
                  <a:lumMod val="75000"/>
                </a:schemeClr>
              </a:solidFill>
              <a:latin typeface="Gotham"/>
            </a:endParaRPr>
          </a:p>
        </p:txBody>
      </p:sp>
      <p:pic>
        <p:nvPicPr>
          <p:cNvPr id="7" name="Resim 6">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3256"/>
            <a:ext cx="9144000" cy="1121270"/>
          </a:xfrm>
          <a:prstGeom prst="rect">
            <a:avLst/>
          </a:prstGeom>
        </p:spPr>
      </p:pic>
    </p:spTree>
    <p:extLst>
      <p:ext uri="{BB962C8B-B14F-4D97-AF65-F5344CB8AC3E}">
        <p14:creationId xmlns:p14="http://schemas.microsoft.com/office/powerpoint/2010/main" val="359389777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796894"/>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951433"/>
            <a:ext cx="8229600" cy="1837607"/>
          </a:xfrm>
        </p:spPr>
        <p:txBody>
          <a:bodyPr>
            <a:noAutofit/>
          </a:bodyPr>
          <a:lstStyle/>
          <a:p>
            <a:pPr lvl="0" algn="just" eaLnBrk="0" fontAlgn="base" hangingPunct="0">
              <a:spcBef>
                <a:spcPct val="0"/>
              </a:spcBef>
              <a:spcAft>
                <a:spcPct val="0"/>
              </a:spcAft>
              <a:buFont typeface="Wingdings" pitchFamily="2" charset="2"/>
              <a:buChar char="Ø"/>
            </a:pPr>
            <a:r>
              <a:rPr lang="tr-TR" altLang="tr-TR" sz="2800" dirty="0" smtClean="0">
                <a:solidFill>
                  <a:schemeClr val="tx2">
                    <a:lumMod val="75000"/>
                  </a:schemeClr>
                </a:solidFill>
                <a:latin typeface="Gotham"/>
                <a:cs typeface="Times New Roman" panose="02020603050405020304" pitchFamily="18" charset="0"/>
              </a:rPr>
              <a:t>Üniversite </a:t>
            </a:r>
            <a:r>
              <a:rPr lang="tr-TR" altLang="tr-TR" sz="2800" dirty="0">
                <a:solidFill>
                  <a:schemeClr val="tx2">
                    <a:lumMod val="75000"/>
                  </a:schemeClr>
                </a:solidFill>
                <a:latin typeface="Gotham"/>
                <a:cs typeface="Times New Roman" panose="02020603050405020304" pitchFamily="18" charset="0"/>
              </a:rPr>
              <a:t>eğitiminin ilk yılında en az bir dönem, </a:t>
            </a:r>
            <a:r>
              <a:rPr lang="tr-TR" altLang="tr-TR" sz="2800" dirty="0">
                <a:solidFill>
                  <a:srgbClr val="C00000"/>
                </a:solidFill>
                <a:latin typeface="Gotham"/>
                <a:cs typeface="Times New Roman" panose="02020603050405020304" pitchFamily="18" charset="0"/>
              </a:rPr>
              <a:t>haftada bir sürecek</a:t>
            </a:r>
            <a:r>
              <a:rPr lang="tr-TR" altLang="tr-TR" sz="2800" dirty="0">
                <a:solidFill>
                  <a:schemeClr val="tx2">
                    <a:lumMod val="75000"/>
                  </a:schemeClr>
                </a:solidFill>
                <a:latin typeface="Gotham"/>
                <a:cs typeface="Times New Roman" panose="02020603050405020304" pitchFamily="18" charset="0"/>
              </a:rPr>
              <a:t> Kariyer Planlama/İş Yaşamı Becerileri eğitim müfredatını hazırlamak ve yürütmek</a:t>
            </a:r>
            <a:r>
              <a:rPr lang="tr-TR" altLang="tr-TR" sz="2800" dirty="0" smtClean="0">
                <a:solidFill>
                  <a:schemeClr val="tx2">
                    <a:lumMod val="75000"/>
                  </a:schemeClr>
                </a:solidFill>
                <a:latin typeface="Gotham"/>
                <a:cs typeface="Times New Roman" panose="02020603050405020304" pitchFamily="18" charset="0"/>
              </a:rPr>
              <a:t>.</a:t>
            </a:r>
            <a:endParaRPr lang="tr-TR" altLang="tr-TR" sz="2800" dirty="0">
              <a:solidFill>
                <a:schemeClr val="tx2">
                  <a:lumMod val="75000"/>
                </a:schemeClr>
              </a:solidFill>
              <a:latin typeface="Gotham"/>
              <a:cs typeface="Times New Roman" panose="02020603050405020304" pitchFamily="18" charset="0"/>
            </a:endParaRPr>
          </a:p>
        </p:txBody>
      </p:sp>
    </p:spTree>
    <p:extLst>
      <p:ext uri="{BB962C8B-B14F-4D97-AF65-F5344CB8AC3E}">
        <p14:creationId xmlns:p14="http://schemas.microsoft.com/office/powerpoint/2010/main" val="363760232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Duyurusu</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Cumhurbaşkanlığı İnsan Kaynakları Ofisi </a:t>
            </a:r>
            <a:r>
              <a:rPr lang="tr-TR" dirty="0">
                <a:solidFill>
                  <a:srgbClr val="002060"/>
                </a:solidFill>
                <a:latin typeface="Gotham"/>
                <a:cs typeface="Times New Roman" panose="02020603050405020304" pitchFamily="18" charset="0"/>
              </a:rPr>
              <a:t>Başkanlığı aracılığıyla Kariyer Kapısı Platformu ve uygun görülen diğer kanallar üzerinden yapılır. </a:t>
            </a:r>
            <a:endParaRPr lang="tr-TR" dirty="0" smtClean="0">
              <a:solidFill>
                <a:srgbClr val="002060"/>
              </a:solidFill>
              <a:latin typeface="Gotham"/>
              <a:cs typeface="Times New Roman" panose="02020603050405020304" pitchFamily="18" charset="0"/>
            </a:endParaRP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Bu kanallardan bir tanesi de Ofisimiz web sayfası olup, </a:t>
            </a:r>
            <a:r>
              <a:rPr lang="tr-TR" dirty="0">
                <a:solidFill>
                  <a:srgbClr val="002060"/>
                </a:solidFill>
                <a:latin typeface="Gotham"/>
                <a:cs typeface="Times New Roman" panose="02020603050405020304" pitchFamily="18" charset="0"/>
              </a:rPr>
              <a:t>Staj </a:t>
            </a:r>
            <a:r>
              <a:rPr lang="tr-TR" dirty="0" err="1">
                <a:solidFill>
                  <a:srgbClr val="002060"/>
                </a:solidFill>
                <a:latin typeface="Gotham"/>
                <a:cs typeface="Times New Roman" panose="02020603050405020304" pitchFamily="18" charset="0"/>
              </a:rPr>
              <a:t>Seferbirliği</a:t>
            </a:r>
            <a:r>
              <a:rPr lang="tr-TR" dirty="0">
                <a:solidFill>
                  <a:srgbClr val="002060"/>
                </a:solidFill>
                <a:latin typeface="Gotham"/>
                <a:cs typeface="Times New Roman" panose="02020603050405020304" pitchFamily="18" charset="0"/>
              </a:rPr>
              <a:t> </a:t>
            </a:r>
            <a:r>
              <a:rPr lang="tr-TR" dirty="0" smtClean="0">
                <a:solidFill>
                  <a:srgbClr val="002060"/>
                </a:solidFill>
                <a:latin typeface="Gotham"/>
                <a:cs typeface="Times New Roman" panose="02020603050405020304" pitchFamily="18" charset="0"/>
              </a:rPr>
              <a:t>kapsamında </a:t>
            </a:r>
            <a:r>
              <a:rPr lang="tr-TR" dirty="0">
                <a:solidFill>
                  <a:srgbClr val="002060"/>
                </a:solidFill>
                <a:latin typeface="Gotham"/>
                <a:cs typeface="Times New Roman" panose="02020603050405020304" pitchFamily="18" charset="0"/>
              </a:rPr>
              <a:t>yayınlanan Staj Yönergesi </a:t>
            </a:r>
            <a:r>
              <a:rPr lang="tr-TR" dirty="0" smtClean="0">
                <a:solidFill>
                  <a:srgbClr val="002060"/>
                </a:solidFill>
                <a:latin typeface="Gotham"/>
                <a:cs typeface="Times New Roman" panose="02020603050405020304" pitchFamily="18" charset="0"/>
              </a:rPr>
              <a:t>web sayfamızda </a:t>
            </a:r>
            <a:r>
              <a:rPr lang="tr-TR" dirty="0">
                <a:solidFill>
                  <a:srgbClr val="002060"/>
                </a:solidFill>
                <a:latin typeface="Gotham"/>
                <a:cs typeface="Times New Roman" panose="02020603050405020304" pitchFamily="18" charset="0"/>
              </a:rPr>
              <a:t>yer almaktadır</a:t>
            </a:r>
            <a:r>
              <a:rPr lang="tr-TR" dirty="0" smtClean="0">
                <a:solidFill>
                  <a:srgbClr val="002060"/>
                </a:solidFill>
                <a:latin typeface="Gotham"/>
                <a:cs typeface="Times New Roman" panose="02020603050405020304" pitchFamily="18" charset="0"/>
              </a:rPr>
              <a:t>. (</a:t>
            </a:r>
            <a:r>
              <a:rPr lang="tr-TR" dirty="0" smtClean="0">
                <a:solidFill>
                  <a:srgbClr val="002060"/>
                </a:solidFill>
                <a:latin typeface="Gotham"/>
                <a:cs typeface="Times New Roman" panose="02020603050405020304" pitchFamily="18" charset="0"/>
                <a:hlinkClick r:id="rId3"/>
              </a:rPr>
              <a:t>www.kariyer.hitit.edu.tr</a:t>
            </a:r>
            <a:r>
              <a:rPr lang="tr-TR" dirty="0" smtClean="0">
                <a:solidFill>
                  <a:srgbClr val="002060"/>
                </a:solidFill>
                <a:latin typeface="Gotham"/>
                <a:cs typeface="Times New Roman" panose="02020603050405020304" pitchFamily="18" charset="0"/>
              </a:rPr>
              <a:t>)</a:t>
            </a:r>
          </a:p>
          <a:p>
            <a:pPr lvl="2">
              <a:buFont typeface="Wingdings" pitchFamily="2" charset="2"/>
              <a:buChar char="Ø"/>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114"/>
            <a:ext cx="9144000" cy="1121270"/>
          </a:xfrm>
          <a:prstGeom prst="rect">
            <a:avLst/>
          </a:prstGeom>
        </p:spPr>
      </p:pic>
    </p:spTree>
    <p:extLst>
      <p:ext uri="{BB962C8B-B14F-4D97-AF65-F5344CB8AC3E}">
        <p14:creationId xmlns:p14="http://schemas.microsoft.com/office/powerpoint/2010/main" val="428871070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smtClean="0">
                <a:solidFill>
                  <a:srgbClr val="002060"/>
                </a:solidFill>
                <a:latin typeface="Gotham"/>
                <a:cs typeface="Times New Roman" panose="02020603050405020304" pitchFamily="18" charset="0"/>
              </a:rPr>
              <a:t>Stajyerlerde </a:t>
            </a:r>
            <a:r>
              <a:rPr lang="tr-TR" b="1" dirty="0">
                <a:solidFill>
                  <a:srgbClr val="002060"/>
                </a:solidFill>
                <a:latin typeface="Gotham"/>
                <a:cs typeface="Times New Roman" panose="02020603050405020304" pitchFamily="18" charset="0"/>
              </a:rPr>
              <a:t>aranan şartlar</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Program kapsamında staj yapacak öğrencilerin; staja başlayacakları tarihte </a:t>
            </a:r>
            <a:r>
              <a:rPr lang="tr-TR" dirty="0" smtClean="0">
                <a:solidFill>
                  <a:srgbClr val="002060"/>
                </a:solidFill>
                <a:latin typeface="Gotham"/>
                <a:cs typeface="Times New Roman" panose="02020603050405020304" pitchFamily="18" charset="0"/>
              </a:rPr>
              <a:t>yüksek öğretim </a:t>
            </a:r>
            <a:r>
              <a:rPr lang="tr-TR" dirty="0">
                <a:solidFill>
                  <a:srgbClr val="002060"/>
                </a:solidFill>
                <a:latin typeface="Gotham"/>
                <a:cs typeface="Times New Roman" panose="02020603050405020304" pitchFamily="18" charset="0"/>
              </a:rPr>
              <a:t>öğrencisi olması gerekmektedir.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114"/>
            <a:ext cx="9144000" cy="1121270"/>
          </a:xfrm>
          <a:prstGeom prst="rect">
            <a:avLst/>
          </a:prstGeom>
        </p:spPr>
      </p:pic>
    </p:spTree>
    <p:extLst>
      <p:ext uri="{BB962C8B-B14F-4D97-AF65-F5344CB8AC3E}">
        <p14:creationId xmlns:p14="http://schemas.microsoft.com/office/powerpoint/2010/main" val="208187355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smtClean="0">
                <a:solidFill>
                  <a:srgbClr val="002060"/>
                </a:solidFill>
                <a:latin typeface="Gotham"/>
                <a:cs typeface="Times New Roman" panose="02020603050405020304" pitchFamily="18" charset="0"/>
              </a:rPr>
              <a:t>Stajyerlerde </a:t>
            </a:r>
            <a:r>
              <a:rPr lang="tr-TR" b="1" dirty="0">
                <a:solidFill>
                  <a:srgbClr val="002060"/>
                </a:solidFill>
                <a:latin typeface="Gotham"/>
                <a:cs typeface="Times New Roman" panose="02020603050405020304" pitchFamily="18" charset="0"/>
              </a:rPr>
              <a:t>aranan şartlar</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Program </a:t>
            </a:r>
            <a:r>
              <a:rPr lang="tr-TR" dirty="0">
                <a:solidFill>
                  <a:srgbClr val="002060"/>
                </a:solidFill>
                <a:latin typeface="Gotham"/>
                <a:cs typeface="Times New Roman" panose="02020603050405020304" pitchFamily="18" charset="0"/>
              </a:rPr>
              <a:t>kapsamında staj yapacaklara ilişkin ek şartlar Başkanlık tarafından belirlenir ve Kariyer Kapısı Platformu üzerinde yayımlanacak ilan detaylarında bildirilir.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114"/>
            <a:ext cx="9144000" cy="1121270"/>
          </a:xfrm>
          <a:prstGeom prst="rect">
            <a:avLst/>
          </a:prstGeom>
        </p:spPr>
      </p:pic>
    </p:spTree>
    <p:extLst>
      <p:ext uri="{BB962C8B-B14F-4D97-AF65-F5344CB8AC3E}">
        <p14:creationId xmlns:p14="http://schemas.microsoft.com/office/powerpoint/2010/main" val="128675866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219064"/>
            <a:ext cx="8229600" cy="5234272"/>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Başvurusu</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Staj </a:t>
            </a:r>
            <a:r>
              <a:rPr lang="tr-TR" dirty="0" smtClean="0">
                <a:solidFill>
                  <a:srgbClr val="002060"/>
                </a:solidFill>
                <a:latin typeface="Gotham"/>
                <a:cs typeface="Times New Roman" panose="02020603050405020304" pitchFamily="18" charset="0"/>
              </a:rPr>
              <a:t>başvuruları </a:t>
            </a:r>
            <a:r>
              <a:rPr lang="tr-TR" u="sng" dirty="0" smtClean="0">
                <a:solidFill>
                  <a:srgbClr val="002060"/>
                </a:solidFill>
                <a:latin typeface="Gotham"/>
                <a:cs typeface="Times New Roman" panose="02020603050405020304" pitchFamily="18" charset="0"/>
              </a:rPr>
              <a:t>www.kariyerkapisi.cbiko.gov.tr</a:t>
            </a:r>
            <a:r>
              <a:rPr lang="tr-TR" dirty="0" smtClean="0">
                <a:solidFill>
                  <a:srgbClr val="002060"/>
                </a:solidFill>
                <a:latin typeface="Gotham"/>
                <a:cs typeface="Times New Roman" panose="02020603050405020304" pitchFamily="18" charset="0"/>
              </a:rPr>
              <a:t> internet </a:t>
            </a:r>
            <a:r>
              <a:rPr lang="tr-TR" dirty="0">
                <a:solidFill>
                  <a:srgbClr val="002060"/>
                </a:solidFill>
                <a:latin typeface="Gotham"/>
                <a:cs typeface="Times New Roman" panose="02020603050405020304" pitchFamily="18" charset="0"/>
              </a:rPr>
              <a:t>adresi üzerinden alınır. Bu platforma kayıtlarını gerçekleştiren adaylar, aktif ilanlarda yer alan Staj Seferberliği Projesi ilanını seçtikten sonra </a:t>
            </a:r>
            <a:r>
              <a:rPr lang="tr-TR" dirty="0" smtClean="0">
                <a:solidFill>
                  <a:srgbClr val="002060"/>
                </a:solidFill>
                <a:latin typeface="Gotham"/>
                <a:cs typeface="Times New Roman" panose="02020603050405020304" pitchFamily="18" charset="0"/>
              </a:rPr>
              <a:t>Akademik/Mesleki</a:t>
            </a:r>
            <a:r>
              <a:rPr lang="tr-TR" dirty="0">
                <a:solidFill>
                  <a:srgbClr val="002060"/>
                </a:solidFill>
                <a:latin typeface="Gotham"/>
                <a:cs typeface="Times New Roman" panose="02020603050405020304" pitchFamily="18" charset="0"/>
              </a:rPr>
              <a:t>, </a:t>
            </a:r>
            <a:r>
              <a:rPr lang="tr-TR" dirty="0" smtClean="0">
                <a:solidFill>
                  <a:srgbClr val="002060"/>
                </a:solidFill>
                <a:latin typeface="Gotham"/>
                <a:cs typeface="Times New Roman" panose="02020603050405020304" pitchFamily="18" charset="0"/>
              </a:rPr>
              <a:t>Sanatsal/Sosyal </a:t>
            </a:r>
            <a:r>
              <a:rPr lang="tr-TR" dirty="0">
                <a:solidFill>
                  <a:srgbClr val="002060"/>
                </a:solidFill>
                <a:latin typeface="Gotham"/>
                <a:cs typeface="Times New Roman" panose="02020603050405020304" pitchFamily="18" charset="0"/>
              </a:rPr>
              <a:t>ve Sportif yeterlilik alan göstergelerini içeren ve belgelendirme yapabilecekleri aday başvuru formunu doldurur. </a:t>
            </a:r>
            <a:endParaRPr lang="tr-TR"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58224363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Başvurusu</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Aday </a:t>
            </a:r>
            <a:r>
              <a:rPr lang="tr-TR" dirty="0">
                <a:solidFill>
                  <a:srgbClr val="002060"/>
                </a:solidFill>
                <a:latin typeface="Gotham"/>
                <a:cs typeface="Times New Roman" panose="02020603050405020304" pitchFamily="18" charset="0"/>
              </a:rPr>
              <a:t>başvuru formunun doldurulmasının ardından adaylar e-Devlet sistemine yönlendirilir. Başvurunun tamamlanması için adayların, bu aşamada yer alan kimlik bilgileri, öğrenim bilgileri, yabancı dil puanı, üniversite giriş̧ sınavı vb. bilgilerini kontrol edip onaylaması gerekir.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17743689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Başvurusu</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Her bir öğrenci, program kapsamında akademik yıl içerisinde en fazla bir kurumda staj yapabilir. Başkanlığın uygun görmesi halinde staj sayısı arttırılabilir. </a:t>
            </a:r>
            <a:endParaRPr lang="tr-TR"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93961384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Talebinin Değerlemesi</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Kariyer Kapısı Platformu’nda yer alan başvuru formuna aday tarafından yüklenen belgeler, Staj Seferberliği Projesi kapsamına uygun olarak, </a:t>
            </a:r>
            <a:r>
              <a:rPr lang="tr-TR" dirty="0" smtClean="0">
                <a:solidFill>
                  <a:srgbClr val="002060"/>
                </a:solidFill>
                <a:latin typeface="Gotham"/>
                <a:cs typeface="Times New Roman" panose="02020603050405020304" pitchFamily="18" charset="0"/>
              </a:rPr>
              <a:t>belirtilen </a:t>
            </a:r>
            <a:r>
              <a:rPr lang="tr-TR" dirty="0">
                <a:solidFill>
                  <a:srgbClr val="002060"/>
                </a:solidFill>
                <a:latin typeface="Gotham"/>
                <a:cs typeface="Times New Roman" panose="02020603050405020304" pitchFamily="18" charset="0"/>
              </a:rPr>
              <a:t>kriterler doğrultusunda, adayın bağlı olduğu y</a:t>
            </a:r>
            <a:r>
              <a:rPr lang="tr-TR" dirty="0" smtClean="0">
                <a:solidFill>
                  <a:srgbClr val="002060"/>
                </a:solidFill>
                <a:latin typeface="Gotham"/>
                <a:cs typeface="Times New Roman" panose="02020603050405020304" pitchFamily="18" charset="0"/>
              </a:rPr>
              <a:t>ükseköğretim kurumunun </a:t>
            </a:r>
            <a:r>
              <a:rPr lang="tr-TR" dirty="0">
                <a:solidFill>
                  <a:srgbClr val="002060"/>
                </a:solidFill>
                <a:latin typeface="Gotham"/>
                <a:cs typeface="Times New Roman" panose="02020603050405020304" pitchFamily="18" charset="0"/>
              </a:rPr>
              <a:t>kariyer merkezi yetkilileri tarafından kontrol edilir. </a:t>
            </a: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155962661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Talebinin Değerlemesi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Yapılan </a:t>
            </a:r>
            <a:r>
              <a:rPr lang="tr-TR" dirty="0">
                <a:solidFill>
                  <a:srgbClr val="002060"/>
                </a:solidFill>
                <a:latin typeface="Gotham"/>
                <a:cs typeface="Times New Roman" panose="02020603050405020304" pitchFamily="18" charset="0"/>
              </a:rPr>
              <a:t>kontroller sonucunda onaylanan öğrenci beyanları ve başvuru aşamasında alınan e-Devlet bilgileri Kariyer Kapısı Platformu üzerinde Ek-2’de belirtilen yöntemle değerlenir. </a:t>
            </a:r>
            <a:r>
              <a:rPr lang="tr-TR" dirty="0" smtClean="0">
                <a:solidFill>
                  <a:srgbClr val="002060"/>
                </a:solidFill>
                <a:latin typeface="Gotham"/>
                <a:cs typeface="Times New Roman" panose="02020603050405020304" pitchFamily="18" charset="0"/>
              </a:rPr>
              <a:t>Ek-2 tablosu web sayfamızdaki Staj Yönergesi içerisinde yer almaktadır. </a:t>
            </a:r>
            <a:endParaRPr lang="tr-TR" dirty="0">
              <a:solidFill>
                <a:srgbClr val="002060"/>
              </a:solidFill>
              <a:latin typeface="Gotham"/>
              <a:cs typeface="Times New Roman" panose="02020603050405020304" pitchFamily="18" charset="0"/>
            </a:endParaRPr>
          </a:p>
          <a:p>
            <a:pPr marL="457200" lvl="1" indent="0" algn="just">
              <a:buNone/>
            </a:pPr>
            <a:r>
              <a:rPr lang="tr-TR" dirty="0" smtClean="0">
                <a:solidFill>
                  <a:srgbClr val="002060"/>
                </a:solidFill>
                <a:latin typeface="Gotham"/>
                <a:cs typeface="Times New Roman" panose="02020603050405020304" pitchFamily="18" charset="0"/>
              </a:rPr>
              <a:t> </a:t>
            </a:r>
            <a:endParaRPr lang="tr-TR" dirty="0">
              <a:solidFill>
                <a:srgbClr val="002060"/>
              </a:solidFill>
              <a:latin typeface="Gotham"/>
              <a:cs typeface="Times New Roman" panose="02020603050405020304" pitchFamily="18" charset="0"/>
            </a:endParaRPr>
          </a:p>
          <a:p>
            <a:pPr lvl="1" algn="just"/>
            <a:endParaRPr lang="tr-TR" sz="1600" dirty="0">
              <a:latin typeface="Times New Roman" panose="02020603050405020304" pitchFamily="18" charset="0"/>
              <a:cs typeface="Times New Roman" panose="02020603050405020304" pitchFamily="18" charset="0"/>
            </a:endParaRPr>
          </a:p>
          <a:p>
            <a:pPr marL="457200" lvl="1" indent="0" algn="just">
              <a:buNone/>
            </a:pPr>
            <a:endParaRPr lang="tr-TR" sz="200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lvl="2"/>
            <a:endParaRPr lang="tr-TR"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150593323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Talebinin Değerlemesi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Başvuruda </a:t>
            </a:r>
            <a:r>
              <a:rPr lang="tr-TR" dirty="0">
                <a:solidFill>
                  <a:srgbClr val="002060"/>
                </a:solidFill>
                <a:latin typeface="Gotham"/>
                <a:cs typeface="Times New Roman" panose="02020603050405020304" pitchFamily="18" charset="0"/>
              </a:rPr>
              <a:t>istenen belgelerin eksik ya da hatalı olması veya başvuru formunun gerçeğe uygun olmayan beyanlarla doldurulması durumunda adayın bağlı olduğu </a:t>
            </a:r>
            <a:r>
              <a:rPr lang="tr-TR" dirty="0" smtClean="0">
                <a:solidFill>
                  <a:srgbClr val="002060"/>
                </a:solidFill>
                <a:latin typeface="Gotham"/>
                <a:cs typeface="Times New Roman" panose="02020603050405020304" pitchFamily="18" charset="0"/>
              </a:rPr>
              <a:t>yükseköğretim kurumunun </a:t>
            </a:r>
            <a:r>
              <a:rPr lang="tr-TR" dirty="0">
                <a:solidFill>
                  <a:srgbClr val="002060"/>
                </a:solidFill>
                <a:latin typeface="Gotham"/>
                <a:cs typeface="Times New Roman" panose="02020603050405020304" pitchFamily="18" charset="0"/>
              </a:rPr>
              <a:t>kariyer merkezi yetkilileri tarafından ilgili belgeler reddedilerek değerlendirilmez. </a:t>
            </a:r>
          </a:p>
          <a:p>
            <a:pPr marL="457200" lvl="1" indent="0" algn="just">
              <a:buNone/>
            </a:pPr>
            <a:r>
              <a:rPr lang="tr-TR" dirty="0">
                <a:solidFill>
                  <a:srgbClr val="002060"/>
                </a:solidFill>
                <a:latin typeface="Gotham"/>
                <a:cs typeface="Times New Roman" panose="02020603050405020304" pitchFamily="18" charset="0"/>
              </a:rPr>
              <a:t> </a:t>
            </a:r>
          </a:p>
          <a:p>
            <a:pPr lvl="1" algn="just"/>
            <a:endParaRPr lang="tr-TR" sz="1600" dirty="0">
              <a:latin typeface="Times New Roman" panose="02020603050405020304" pitchFamily="18" charset="0"/>
              <a:cs typeface="Times New Roman" panose="02020603050405020304" pitchFamily="18" charset="0"/>
            </a:endParaRPr>
          </a:p>
          <a:p>
            <a:pPr marL="457200" lvl="1" indent="0" algn="just">
              <a:buNone/>
            </a:pPr>
            <a:endParaRPr lang="tr-TR" sz="200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lvl="2"/>
            <a:endParaRPr lang="tr-TR"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165205252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Seferberliği Projesi kapsamında işverenler tarafından Kariyer Kapısı Platformu üzerinden gerçekleştirilen surecin aşamaları; </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Kariyer </a:t>
            </a:r>
            <a:r>
              <a:rPr lang="tr-TR" dirty="0">
                <a:solidFill>
                  <a:srgbClr val="002060"/>
                </a:solidFill>
                <a:latin typeface="Gotham"/>
                <a:cs typeface="Times New Roman" panose="02020603050405020304" pitchFamily="18" charset="0"/>
              </a:rPr>
              <a:t>Kapısı Platformu üzerinden kurum profilinin oluşturulması, ilgili yöneticilerinin ve staja ilişkin kontenjanın tanımlanması</a:t>
            </a:r>
            <a:r>
              <a:rPr lang="tr-TR" dirty="0" smtClean="0">
                <a:solidFill>
                  <a:srgbClr val="002060"/>
                </a:solidFill>
                <a:latin typeface="Gotham"/>
                <a:cs typeface="Times New Roman" panose="02020603050405020304" pitchFamily="18" charset="0"/>
              </a:rPr>
              <a:t>,</a:t>
            </a:r>
            <a:endParaRPr lang="tr-TR" dirty="0">
              <a:solidFill>
                <a:srgbClr val="002060"/>
              </a:solidFill>
              <a:latin typeface="Gotham"/>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201323305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796894"/>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1951433"/>
            <a:ext cx="8229600" cy="1837607"/>
          </a:xfrm>
        </p:spPr>
        <p:txBody>
          <a:bodyPr>
            <a:noAutofit/>
          </a:bodyPr>
          <a:lstStyle/>
          <a:p>
            <a:pPr lvl="0" algn="just" eaLnBrk="0" fontAlgn="base" hangingPunct="0">
              <a:spcBef>
                <a:spcPct val="0"/>
              </a:spcBef>
              <a:spcAft>
                <a:spcPct val="0"/>
              </a:spcAft>
              <a:buFont typeface="Wingdings" pitchFamily="2" charset="2"/>
              <a:buChar char="Ø"/>
            </a:pPr>
            <a:r>
              <a:rPr lang="tr-TR" altLang="tr-TR" sz="2800" dirty="0" smtClean="0">
                <a:solidFill>
                  <a:schemeClr val="tx2">
                    <a:lumMod val="75000"/>
                  </a:schemeClr>
                </a:solidFill>
                <a:latin typeface="Gotham"/>
                <a:cs typeface="Times New Roman" panose="02020603050405020304" pitchFamily="18" charset="0"/>
              </a:rPr>
              <a:t>Üniversite </a:t>
            </a:r>
            <a:r>
              <a:rPr lang="tr-TR" altLang="tr-TR" sz="2800" dirty="0">
                <a:solidFill>
                  <a:schemeClr val="tx2">
                    <a:lumMod val="75000"/>
                  </a:schemeClr>
                </a:solidFill>
                <a:latin typeface="Gotham"/>
                <a:cs typeface="Times New Roman" panose="02020603050405020304" pitchFamily="18" charset="0"/>
              </a:rPr>
              <a:t>öğrenci ve mezunların iş arama ve bulma becerilerini geliştirmeye ve istihdam edilebilirliklerini artırmaya yönelik diğer eğitimleri düzenlemek.</a:t>
            </a:r>
          </a:p>
        </p:txBody>
      </p:sp>
    </p:spTree>
    <p:extLst>
      <p:ext uri="{BB962C8B-B14F-4D97-AF65-F5344CB8AC3E}">
        <p14:creationId xmlns:p14="http://schemas.microsoft.com/office/powerpoint/2010/main" val="338979707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Seferberliği Projesi kapsamında işverenler tarafından Kariyer Kapısı Platformu üzerinden gerçekleştirilen surecin aşamaları; </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 </a:t>
            </a:r>
            <a:r>
              <a:rPr lang="tr-TR" dirty="0">
                <a:solidFill>
                  <a:srgbClr val="002060"/>
                </a:solidFill>
                <a:latin typeface="Gotham"/>
                <a:cs typeface="Times New Roman" panose="02020603050405020304" pitchFamily="18" charset="0"/>
              </a:rPr>
              <a:t>dönemlerinin istisnai haller saklı kalmak üzere en az yirmi </a:t>
            </a:r>
            <a:r>
              <a:rPr lang="tr-TR" dirty="0" smtClean="0">
                <a:solidFill>
                  <a:srgbClr val="002060"/>
                </a:solidFill>
                <a:latin typeface="Gotham"/>
                <a:cs typeface="Times New Roman" panose="02020603050405020304" pitchFamily="18" charset="0"/>
              </a:rPr>
              <a:t>iş günü olarak </a:t>
            </a:r>
            <a:r>
              <a:rPr lang="tr-TR" dirty="0">
                <a:solidFill>
                  <a:srgbClr val="002060"/>
                </a:solidFill>
                <a:latin typeface="Gotham"/>
                <a:cs typeface="Times New Roman" panose="02020603050405020304" pitchFamily="18" charset="0"/>
              </a:rPr>
              <a:t>belirlenmesi,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00612063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Seferberliği Projesi kapsamında işverenler tarafından Kariyer Kapısı Platformu üzerinden gerçekleştirilen surecin aşamaları; </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Stajyer </a:t>
            </a:r>
            <a:r>
              <a:rPr lang="tr-TR" dirty="0">
                <a:solidFill>
                  <a:srgbClr val="002060"/>
                </a:solidFill>
                <a:latin typeface="Gotham"/>
                <a:cs typeface="Times New Roman" panose="02020603050405020304" pitchFamily="18" charset="0"/>
              </a:rPr>
              <a:t>havuzundaki aday profillerinin incelenerek kurumda staj yapmaya uygun adayların tespit edilmesi,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77096513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Seferberliği Projesi kapsamında işverenler tarafından Kariyer Kapısı Platformu üzerinden gerçekleştirilen surecin aşamaları; </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Uygun </a:t>
            </a:r>
            <a:r>
              <a:rPr lang="tr-TR" dirty="0">
                <a:solidFill>
                  <a:srgbClr val="002060"/>
                </a:solidFill>
                <a:latin typeface="Gotham"/>
                <a:cs typeface="Times New Roman" panose="02020603050405020304" pitchFamily="18" charset="0"/>
              </a:rPr>
              <a:t>adaylara staj </a:t>
            </a:r>
            <a:r>
              <a:rPr lang="tr-TR" dirty="0" smtClean="0">
                <a:solidFill>
                  <a:srgbClr val="002060"/>
                </a:solidFill>
                <a:latin typeface="Gotham"/>
                <a:cs typeface="Times New Roman" panose="02020603050405020304" pitchFamily="18" charset="0"/>
              </a:rPr>
              <a:t>başlangıç </a:t>
            </a:r>
            <a:r>
              <a:rPr lang="tr-TR" dirty="0">
                <a:solidFill>
                  <a:srgbClr val="002060"/>
                </a:solidFill>
                <a:latin typeface="Gotham"/>
                <a:cs typeface="Times New Roman" panose="02020603050405020304" pitchFamily="18" charset="0"/>
              </a:rPr>
              <a:t>tarihinden en az on </a:t>
            </a:r>
            <a:r>
              <a:rPr lang="tr-TR" dirty="0" smtClean="0">
                <a:solidFill>
                  <a:srgbClr val="002060"/>
                </a:solidFill>
                <a:latin typeface="Gotham"/>
                <a:cs typeface="Times New Roman" panose="02020603050405020304" pitchFamily="18" charset="0"/>
              </a:rPr>
              <a:t>beş </a:t>
            </a:r>
            <a:r>
              <a:rPr lang="tr-TR" dirty="0">
                <a:solidFill>
                  <a:srgbClr val="002060"/>
                </a:solidFill>
                <a:latin typeface="Gotham"/>
                <a:cs typeface="Times New Roman" panose="02020603050405020304" pitchFamily="18" charset="0"/>
              </a:rPr>
              <a:t>gün önce staj teklifinin gönderilmesi,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123694608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Seferberliği Projesi kapsamında işverenler tarafından Kariyer Kapısı Platformu üzerinden gerçekleştirilen surecin aşamaları; </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Gerekmesi </a:t>
            </a:r>
            <a:r>
              <a:rPr lang="tr-TR" dirty="0">
                <a:solidFill>
                  <a:srgbClr val="002060"/>
                </a:solidFill>
                <a:latin typeface="Gotham"/>
                <a:cs typeface="Times New Roman" panose="02020603050405020304" pitchFamily="18" charset="0"/>
              </a:rPr>
              <a:t>halinde; Kariyer Kapısı Platformu üzerinden çevrim içi olarak mülakat yapılması,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95461065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Seferberliği Projesi kapsamında işverenler tarafından Kariyer Kapısı Platformu üzerinden gerçekleştirilen surecin aşamaları; </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 </a:t>
            </a:r>
            <a:r>
              <a:rPr lang="tr-TR" dirty="0">
                <a:solidFill>
                  <a:srgbClr val="002060"/>
                </a:solidFill>
                <a:latin typeface="Gotham"/>
                <a:cs typeface="Times New Roman" panose="02020603050405020304" pitchFamily="18" charset="0"/>
              </a:rPr>
              <a:t>teklifini kabul eden adaylar </a:t>
            </a:r>
            <a:r>
              <a:rPr lang="tr-TR" dirty="0" smtClean="0">
                <a:solidFill>
                  <a:srgbClr val="002060"/>
                </a:solidFill>
                <a:latin typeface="Gotham"/>
                <a:cs typeface="Times New Roman" panose="02020603050405020304" pitchFamily="18" charset="0"/>
              </a:rPr>
              <a:t>için </a:t>
            </a:r>
            <a:r>
              <a:rPr lang="tr-TR" dirty="0">
                <a:solidFill>
                  <a:srgbClr val="002060"/>
                </a:solidFill>
                <a:latin typeface="Gotham"/>
                <a:cs typeface="Times New Roman" panose="02020603050405020304" pitchFamily="18" charset="0"/>
              </a:rPr>
              <a:t>staj onayının, asil adaylar için on </a:t>
            </a:r>
            <a:r>
              <a:rPr lang="tr-TR" dirty="0" smtClean="0">
                <a:solidFill>
                  <a:srgbClr val="002060"/>
                </a:solidFill>
                <a:latin typeface="Gotham"/>
                <a:cs typeface="Times New Roman" panose="02020603050405020304" pitchFamily="18" charset="0"/>
              </a:rPr>
              <a:t>gün, </a:t>
            </a:r>
            <a:r>
              <a:rPr lang="tr-TR" dirty="0">
                <a:solidFill>
                  <a:srgbClr val="002060"/>
                </a:solidFill>
                <a:latin typeface="Gotham"/>
                <a:cs typeface="Times New Roman" panose="02020603050405020304" pitchFamily="18" charset="0"/>
              </a:rPr>
              <a:t>yedek adaylar için on </a:t>
            </a:r>
            <a:r>
              <a:rPr lang="tr-TR" dirty="0" smtClean="0">
                <a:solidFill>
                  <a:srgbClr val="002060"/>
                </a:solidFill>
                <a:latin typeface="Gotham"/>
                <a:cs typeface="Times New Roman" panose="02020603050405020304" pitchFamily="18" charset="0"/>
              </a:rPr>
              <a:t>beş </a:t>
            </a:r>
            <a:r>
              <a:rPr lang="tr-TR" dirty="0">
                <a:solidFill>
                  <a:srgbClr val="002060"/>
                </a:solidFill>
                <a:latin typeface="Gotham"/>
                <a:cs typeface="Times New Roman" panose="02020603050405020304" pitchFamily="18" charset="0"/>
              </a:rPr>
              <a:t>gün içinde gerçekleştirilmesi,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23380848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Seferberliği Projesi kapsamında işverenler tarafından Kariyer Kapısı Platformu üzerinden gerçekleştirilen surecin aşamaları; </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 başlangıç</a:t>
            </a:r>
            <a:r>
              <a:rPr lang="tr-TR" dirty="0">
                <a:solidFill>
                  <a:srgbClr val="002060"/>
                </a:solidFill>
                <a:latin typeface="Gotham"/>
                <a:cs typeface="Times New Roman" panose="02020603050405020304" pitchFamily="18" charset="0"/>
              </a:rPr>
              <a:t> </a:t>
            </a:r>
            <a:r>
              <a:rPr lang="tr-TR" dirty="0" smtClean="0">
                <a:solidFill>
                  <a:srgbClr val="002060"/>
                </a:solidFill>
                <a:latin typeface="Gotham"/>
                <a:cs typeface="Times New Roman" panose="02020603050405020304" pitchFamily="18" charset="0"/>
              </a:rPr>
              <a:t>tarihinden </a:t>
            </a:r>
            <a:r>
              <a:rPr lang="tr-TR" dirty="0">
                <a:solidFill>
                  <a:srgbClr val="002060"/>
                </a:solidFill>
                <a:latin typeface="Gotham"/>
                <a:cs typeface="Times New Roman" panose="02020603050405020304" pitchFamily="18" charset="0"/>
              </a:rPr>
              <a:t>en az yedi gün önce SGK süreçlerinin başlatılabilmesi için stajı onaylanan adayların staj tarihleri ve staj yeri hakkındaki bilgilerinin </a:t>
            </a:r>
            <a:r>
              <a:rPr lang="tr-TR" dirty="0" smtClean="0">
                <a:solidFill>
                  <a:srgbClr val="002060"/>
                </a:solidFill>
                <a:latin typeface="Gotham"/>
                <a:cs typeface="Times New Roman" panose="02020603050405020304" pitchFamily="18" charset="0"/>
              </a:rPr>
              <a:t>yükseköğretim kurumları </a:t>
            </a:r>
            <a:r>
              <a:rPr lang="tr-TR" dirty="0">
                <a:solidFill>
                  <a:srgbClr val="002060"/>
                </a:solidFill>
                <a:latin typeface="Gotham"/>
                <a:cs typeface="Times New Roman" panose="02020603050405020304" pitchFamily="18" charset="0"/>
              </a:rPr>
              <a:t>ile paylaşılmasıdır.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20337136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Seferberliği Projesi kapsamında işverenler tarafından Kariyer Kapısı Platformu üzerinden gerçekleştirilen surecin aşamaları; </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 </a:t>
            </a:r>
            <a:r>
              <a:rPr lang="tr-TR" dirty="0">
                <a:solidFill>
                  <a:srgbClr val="002060"/>
                </a:solidFill>
                <a:latin typeface="Gotham"/>
                <a:cs typeface="Times New Roman" panose="02020603050405020304" pitchFamily="18" charset="0"/>
              </a:rPr>
              <a:t>başvurularının değerlemesi sonucunda oluşturulan stajyer havuzu, adayların </a:t>
            </a:r>
            <a:r>
              <a:rPr lang="tr-TR" dirty="0" smtClean="0">
                <a:solidFill>
                  <a:srgbClr val="002060"/>
                </a:solidFill>
                <a:latin typeface="Gotham"/>
                <a:cs typeface="Times New Roman" panose="02020603050405020304" pitchFamily="18" charset="0"/>
              </a:rPr>
              <a:t>Akademik/Mesleki</a:t>
            </a:r>
            <a:r>
              <a:rPr lang="tr-TR" dirty="0">
                <a:solidFill>
                  <a:srgbClr val="002060"/>
                </a:solidFill>
                <a:latin typeface="Gotham"/>
                <a:cs typeface="Times New Roman" panose="02020603050405020304" pitchFamily="18" charset="0"/>
              </a:rPr>
              <a:t>, </a:t>
            </a:r>
            <a:r>
              <a:rPr lang="tr-TR" dirty="0" smtClean="0">
                <a:solidFill>
                  <a:srgbClr val="002060"/>
                </a:solidFill>
                <a:latin typeface="Gotham"/>
                <a:cs typeface="Times New Roman" panose="02020603050405020304" pitchFamily="18" charset="0"/>
              </a:rPr>
              <a:t>Sanatsal/Sosyal </a:t>
            </a:r>
            <a:r>
              <a:rPr lang="tr-TR" dirty="0">
                <a:solidFill>
                  <a:srgbClr val="002060"/>
                </a:solidFill>
                <a:latin typeface="Gotham"/>
                <a:cs typeface="Times New Roman" panose="02020603050405020304" pitchFamily="18" charset="0"/>
              </a:rPr>
              <a:t>ve Sportif </a:t>
            </a:r>
            <a:r>
              <a:rPr lang="tr-TR" dirty="0" smtClean="0">
                <a:solidFill>
                  <a:srgbClr val="002060"/>
                </a:solidFill>
                <a:latin typeface="Gotham"/>
                <a:cs typeface="Times New Roman" panose="02020603050405020304" pitchFamily="18" charset="0"/>
              </a:rPr>
              <a:t>yeterliliklerine göre Platform </a:t>
            </a:r>
            <a:r>
              <a:rPr lang="tr-TR" dirty="0">
                <a:solidFill>
                  <a:srgbClr val="002060"/>
                </a:solidFill>
                <a:latin typeface="Gotham"/>
                <a:cs typeface="Times New Roman" panose="02020603050405020304" pitchFamily="18" charset="0"/>
              </a:rPr>
              <a:t>üzerinden adayların </a:t>
            </a:r>
            <a:r>
              <a:rPr lang="tr-TR" dirty="0" smtClean="0">
                <a:solidFill>
                  <a:srgbClr val="002060"/>
                </a:solidFill>
                <a:latin typeface="Gotham"/>
                <a:cs typeface="Times New Roman" panose="02020603050405020304" pitchFamily="18" charset="0"/>
              </a:rPr>
              <a:t>adı, </a:t>
            </a:r>
            <a:r>
              <a:rPr lang="tr-TR" dirty="0">
                <a:solidFill>
                  <a:srgbClr val="002060"/>
                </a:solidFill>
                <a:latin typeface="Gotham"/>
                <a:cs typeface="Times New Roman" panose="02020603050405020304" pitchFamily="18" charset="0"/>
              </a:rPr>
              <a:t>soyadı ve kişisel bilgileri gizlenerek kurumlara sunulur.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424871099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Seferberliği Projesi kapsamında işverenler tarafından Kariyer Kapısı Platformu üzerinden gerçekleştirilen surecin aşamaları; </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Stajyer adaylara </a:t>
            </a:r>
            <a:r>
              <a:rPr lang="tr-TR" dirty="0">
                <a:solidFill>
                  <a:srgbClr val="002060"/>
                </a:solidFill>
                <a:latin typeface="Gotham"/>
                <a:cs typeface="Times New Roman" panose="02020603050405020304" pitchFamily="18" charset="0"/>
              </a:rPr>
              <a:t>yetkinlik temelli değerleme sonuçları Kariyer Kapısı üzerinden duyurulur</a:t>
            </a:r>
            <a:r>
              <a:rPr lang="tr-TR" dirty="0" smtClean="0">
                <a:solidFill>
                  <a:srgbClr val="002060"/>
                </a:solidFill>
                <a:latin typeface="Gotham"/>
                <a:cs typeface="Times New Roman" panose="02020603050405020304" pitchFamily="18" charset="0"/>
              </a:rPr>
              <a:t>.</a:t>
            </a:r>
            <a:endParaRPr lang="tr-TR" dirty="0">
              <a:solidFill>
                <a:srgbClr val="002060"/>
              </a:solidFill>
              <a:latin typeface="Gotham"/>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153954850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Taahhütnamesi</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Staja başlamadan önce her stajyer “Staj Esnasında Uyulacak Kurallara Dair </a:t>
            </a:r>
            <a:r>
              <a:rPr lang="tr-TR" dirty="0" err="1" smtClean="0">
                <a:solidFill>
                  <a:srgbClr val="002060"/>
                </a:solidFill>
                <a:latin typeface="Gotham"/>
                <a:cs typeface="Times New Roman" panose="02020603050405020304" pitchFamily="18" charset="0"/>
              </a:rPr>
              <a:t>Taahhütname"yi</a:t>
            </a:r>
            <a:r>
              <a:rPr lang="tr-TR" dirty="0" smtClean="0">
                <a:solidFill>
                  <a:srgbClr val="002060"/>
                </a:solidFill>
                <a:latin typeface="Gotham"/>
                <a:cs typeface="Times New Roman" panose="02020603050405020304" pitchFamily="18" charset="0"/>
              </a:rPr>
              <a:t> </a:t>
            </a:r>
            <a:r>
              <a:rPr lang="tr-TR" dirty="0">
                <a:solidFill>
                  <a:srgbClr val="002060"/>
                </a:solidFill>
                <a:latin typeface="Gotham"/>
                <a:cs typeface="Times New Roman" panose="02020603050405020304" pitchFamily="18" charset="0"/>
              </a:rPr>
              <a:t>okuyup imzalamakla </a:t>
            </a:r>
            <a:r>
              <a:rPr lang="tr-TR" dirty="0" smtClean="0">
                <a:solidFill>
                  <a:srgbClr val="002060"/>
                </a:solidFill>
                <a:latin typeface="Gotham"/>
                <a:cs typeface="Times New Roman" panose="02020603050405020304" pitchFamily="18" charset="0"/>
              </a:rPr>
              <a:t>yükümlüdür. </a:t>
            </a:r>
            <a:endParaRPr lang="tr-TR" dirty="0">
              <a:solidFill>
                <a:srgbClr val="002060"/>
              </a:solidFill>
              <a:latin typeface="Gotham"/>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131999370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Stajın İçeriği</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Stajın içeriği, stajyerin bağlı olduğu </a:t>
            </a:r>
            <a:r>
              <a:rPr lang="tr-TR" dirty="0" smtClean="0">
                <a:solidFill>
                  <a:srgbClr val="002060"/>
                </a:solidFill>
                <a:latin typeface="Gotham"/>
                <a:cs typeface="Times New Roman" panose="02020603050405020304" pitchFamily="18" charset="0"/>
              </a:rPr>
              <a:t>yükseköğretim kurumu </a:t>
            </a:r>
            <a:r>
              <a:rPr lang="tr-TR" dirty="0">
                <a:solidFill>
                  <a:srgbClr val="002060"/>
                </a:solidFill>
                <a:latin typeface="Gotham"/>
                <a:cs typeface="Times New Roman" panose="02020603050405020304" pitchFamily="18" charset="0"/>
              </a:rPr>
              <a:t>ve staj yapılacak kurum tarafından belirlenir. </a:t>
            </a:r>
            <a:r>
              <a:rPr lang="tr-TR" dirty="0" smtClean="0">
                <a:solidFill>
                  <a:srgbClr val="002060"/>
                </a:solidFill>
                <a:latin typeface="Gotham"/>
                <a:cs typeface="Times New Roman" panose="02020603050405020304" pitchFamily="18" charset="0"/>
              </a:rPr>
              <a:t>İhtiyaç </a:t>
            </a:r>
            <a:r>
              <a:rPr lang="tr-TR" dirty="0">
                <a:solidFill>
                  <a:srgbClr val="002060"/>
                </a:solidFill>
                <a:latin typeface="Gotham"/>
                <a:cs typeface="Times New Roman" panose="02020603050405020304" pitchFamily="18" charset="0"/>
              </a:rPr>
              <a:t>duyulması halinde Başkanlık tarafından staj içeriğine ilişkin düzenlemeler yapılabilir. </a:t>
            </a: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46901347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69032" y="766272"/>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69032" y="1988841"/>
            <a:ext cx="8229600" cy="2016224"/>
          </a:xfrm>
        </p:spPr>
        <p:txBody>
          <a:bodyPr>
            <a:normAutofit/>
          </a:bodyPr>
          <a:lstStyle/>
          <a:p>
            <a:pPr algn="just">
              <a:buFont typeface="Wingdings" pitchFamily="2" charset="2"/>
              <a:buChar char="Ø"/>
            </a:pPr>
            <a:r>
              <a:rPr lang="tr-TR" sz="2800" dirty="0">
                <a:solidFill>
                  <a:srgbClr val="002060"/>
                </a:solidFill>
                <a:latin typeface="Gotham"/>
                <a:cs typeface="Times New Roman" panose="02020603050405020304" pitchFamily="18" charset="0"/>
              </a:rPr>
              <a:t>Kariyer geliştirme ile ilgili çevrim içi kaynaklar, araçlar ve materyaller hazırlama yoluyla öğrencilerin ve mezunların istihdam becerilerinin geliştirilmesine destek olmak</a:t>
            </a:r>
            <a:r>
              <a:rPr lang="tr-TR" sz="2800" dirty="0" smtClean="0">
                <a:solidFill>
                  <a:srgbClr val="002060"/>
                </a:solidFill>
                <a:latin typeface="Gotham"/>
                <a:cs typeface="Times New Roman" panose="02020603050405020304" pitchFamily="18" charset="0"/>
              </a:rPr>
              <a:t>.</a:t>
            </a:r>
            <a:endParaRPr lang="tr-TR" sz="2800" dirty="0">
              <a:solidFill>
                <a:srgbClr val="002060"/>
              </a:solidFill>
              <a:latin typeface="Gotham"/>
              <a:cs typeface="Times New Roman" panose="02020603050405020304" pitchFamily="18" charset="0"/>
            </a:endParaRPr>
          </a:p>
        </p:txBody>
      </p:sp>
    </p:spTree>
    <p:extLst>
      <p:ext uri="{BB962C8B-B14F-4D97-AF65-F5344CB8AC3E}">
        <p14:creationId xmlns:p14="http://schemas.microsoft.com/office/powerpoint/2010/main" val="28486517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Stajın İçeriği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Her </a:t>
            </a:r>
            <a:r>
              <a:rPr lang="tr-TR" dirty="0">
                <a:solidFill>
                  <a:srgbClr val="002060"/>
                </a:solidFill>
                <a:latin typeface="Gotham"/>
                <a:cs typeface="Times New Roman" panose="02020603050405020304" pitchFamily="18" charset="0"/>
              </a:rPr>
              <a:t>staj döneminde kurumlar tarafından adaylara teşkilat ve görevlerini tanıtmak, yapılan çalışmalar hakkında bilgi vermek amacıyla bir veya iki günlük bilgilendirme eğitimi programı düzenlenebilir. Söz konusu programın düzenlenmesi, </a:t>
            </a:r>
            <a:r>
              <a:rPr lang="tr-TR" dirty="0" smtClean="0">
                <a:solidFill>
                  <a:srgbClr val="002060"/>
                </a:solidFill>
                <a:latin typeface="Gotham"/>
                <a:cs typeface="Times New Roman" panose="02020603050405020304" pitchFamily="18" charset="0"/>
              </a:rPr>
              <a:t>yürütülmesi ve değerlendirmesi </a:t>
            </a:r>
            <a:r>
              <a:rPr lang="tr-TR" dirty="0">
                <a:solidFill>
                  <a:srgbClr val="002060"/>
                </a:solidFill>
                <a:latin typeface="Gotham"/>
                <a:cs typeface="Times New Roman" panose="02020603050405020304" pitchFamily="18" charset="0"/>
              </a:rPr>
              <a:t>kurumların Yetenek Yönetimi ve Eğitim ve Geliştirme Birimlerince yapılır</a:t>
            </a:r>
            <a:r>
              <a:rPr lang="tr-TR" dirty="0" smtClean="0">
                <a:solidFill>
                  <a:srgbClr val="002060"/>
                </a:solidFill>
                <a:latin typeface="Gotham"/>
                <a:cs typeface="Times New Roman" panose="02020603050405020304" pitchFamily="18" charset="0"/>
              </a:rPr>
              <a:t>.</a:t>
            </a:r>
            <a:endParaRPr lang="tr-TR" dirty="0" smtClean="0">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smtClean="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smtClean="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dirty="0" smtClean="0">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b="1"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8228275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Stajın İçeriği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Kurumlar, her stajyer için en az bir </a:t>
            </a:r>
            <a:r>
              <a:rPr lang="tr-TR" dirty="0" err="1" smtClean="0">
                <a:solidFill>
                  <a:srgbClr val="002060"/>
                </a:solidFill>
                <a:latin typeface="Gotham"/>
                <a:cs typeface="Times New Roman" panose="02020603050405020304" pitchFamily="18" charset="0"/>
              </a:rPr>
              <a:t>yönder</a:t>
            </a:r>
            <a:r>
              <a:rPr lang="tr-TR" dirty="0" smtClean="0">
                <a:solidFill>
                  <a:srgbClr val="002060"/>
                </a:solidFill>
                <a:latin typeface="Gotham"/>
                <a:cs typeface="Times New Roman" panose="02020603050405020304" pitchFamily="18" charset="0"/>
              </a:rPr>
              <a:t>(sorumlu personel) görevlendirir. Stajyer, kurum tarafından görevlendirilen </a:t>
            </a:r>
            <a:r>
              <a:rPr lang="tr-TR" dirty="0" err="1" smtClean="0">
                <a:solidFill>
                  <a:srgbClr val="002060"/>
                </a:solidFill>
                <a:latin typeface="Gotham"/>
                <a:cs typeface="Times New Roman" panose="02020603050405020304" pitchFamily="18" charset="0"/>
              </a:rPr>
              <a:t>yönder</a:t>
            </a:r>
            <a:r>
              <a:rPr lang="tr-TR" dirty="0" smtClean="0">
                <a:solidFill>
                  <a:srgbClr val="002060"/>
                </a:solidFill>
                <a:latin typeface="Gotham"/>
                <a:cs typeface="Times New Roman" panose="02020603050405020304" pitchFamily="18" charset="0"/>
              </a:rPr>
              <a:t> nezaretinde çalışır. </a:t>
            </a:r>
          </a:p>
          <a:p>
            <a:pPr lvl="1" algn="just">
              <a:buFont typeface="Arial" panose="020B0604020202020204" pitchFamily="34" charset="0"/>
              <a:buChar char="•"/>
            </a:pPr>
            <a:endParaRPr lang="tr-TR" sz="1600"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tr-TR" sz="1600"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tr-TR" sz="1600" dirty="0" smtClean="0">
              <a:latin typeface="Times New Roman" panose="02020603050405020304" pitchFamily="18" charset="0"/>
              <a:cs typeface="Times New Roman" panose="02020603050405020304" pitchFamily="18" charset="0"/>
            </a:endParaRPr>
          </a:p>
          <a:p>
            <a:pPr marL="457200" lvl="1" indent="0" algn="just">
              <a:buNone/>
            </a:pPr>
            <a:endParaRPr lang="tr-TR" sz="1800" dirty="0" smtClean="0">
              <a:latin typeface="Times New Roman" panose="02020603050405020304" pitchFamily="18" charset="0"/>
              <a:cs typeface="Times New Roman" panose="02020603050405020304" pitchFamily="18" charset="0"/>
            </a:endParaRPr>
          </a:p>
          <a:p>
            <a:pPr marL="457200" lvl="1" indent="0" algn="just">
              <a:buNone/>
            </a:pPr>
            <a:endParaRPr lang="tr-TR" sz="2000" dirty="0" smtClean="0">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pPr lvl="2"/>
            <a:endParaRPr lang="tr-TR" dirty="0" smtClean="0">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smtClean="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smtClean="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dirty="0" smtClean="0">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b="1"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294536816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Dönemleri</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Staj dönemi, Staj Seferberliği Projesinin kapsadığı tarih aralığı içerisinde olması şartıyla tarafların belirlediği tarihte yapılır. Mücbir bir sebep olması halinde, tarafların mutabakat sağladığı başka tarihte yapılabilir.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148731230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Süresi ve Çalışma Saatleri</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Staj süresi kurumların kısıtlama ve zorunluluk hallerinde düzenleme yetkisi saklı kalmak kaydıyla stajyerin bağlı olduğu </a:t>
            </a:r>
            <a:r>
              <a:rPr lang="tr-TR" dirty="0" smtClean="0">
                <a:solidFill>
                  <a:srgbClr val="002060"/>
                </a:solidFill>
                <a:latin typeface="Gotham"/>
                <a:cs typeface="Times New Roman" panose="02020603050405020304" pitchFamily="18" charset="0"/>
              </a:rPr>
              <a:t>yükseköğretim kurumu </a:t>
            </a:r>
            <a:r>
              <a:rPr lang="tr-TR" dirty="0">
                <a:solidFill>
                  <a:srgbClr val="002060"/>
                </a:solidFill>
                <a:latin typeface="Gotham"/>
                <a:cs typeface="Times New Roman" panose="02020603050405020304" pitchFamily="18" charset="0"/>
              </a:rPr>
              <a:t>tarafından belirlenen süre zarfında yapılır.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428697457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Süresi ve Çalışma Saatleri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 </a:t>
            </a:r>
            <a:r>
              <a:rPr lang="tr-TR" dirty="0">
                <a:solidFill>
                  <a:srgbClr val="002060"/>
                </a:solidFill>
                <a:latin typeface="Gotham"/>
                <a:cs typeface="Times New Roman" panose="02020603050405020304" pitchFamily="18" charset="0"/>
              </a:rPr>
              <a:t>Seferberliği Projesi kapsamında staj süresinin en az yirmi </a:t>
            </a:r>
            <a:r>
              <a:rPr lang="tr-TR" dirty="0" smtClean="0">
                <a:solidFill>
                  <a:srgbClr val="002060"/>
                </a:solidFill>
                <a:latin typeface="Gotham"/>
                <a:cs typeface="Times New Roman" panose="02020603050405020304" pitchFamily="18" charset="0"/>
              </a:rPr>
              <a:t>iş günü </a:t>
            </a:r>
            <a:r>
              <a:rPr lang="tr-TR" dirty="0">
                <a:solidFill>
                  <a:srgbClr val="002060"/>
                </a:solidFill>
                <a:latin typeface="Gotham"/>
                <a:cs typeface="Times New Roman" panose="02020603050405020304" pitchFamily="18" charset="0"/>
              </a:rPr>
              <a:t>olması önerilir. Stajların otuz </a:t>
            </a:r>
            <a:r>
              <a:rPr lang="tr-TR" dirty="0" smtClean="0">
                <a:solidFill>
                  <a:srgbClr val="002060"/>
                </a:solidFill>
                <a:latin typeface="Gotham"/>
                <a:cs typeface="Times New Roman" panose="02020603050405020304" pitchFamily="18" charset="0"/>
              </a:rPr>
              <a:t>iş </a:t>
            </a:r>
            <a:r>
              <a:rPr lang="tr-TR" dirty="0">
                <a:solidFill>
                  <a:srgbClr val="002060"/>
                </a:solidFill>
                <a:latin typeface="Gotham"/>
                <a:cs typeface="Times New Roman" panose="02020603050405020304" pitchFamily="18" charset="0"/>
              </a:rPr>
              <a:t>gününden fazla olması halinde, sigorta bildirim ve işlemlerinin üniversite tarafından </a:t>
            </a:r>
            <a:r>
              <a:rPr lang="tr-TR" dirty="0" smtClean="0">
                <a:solidFill>
                  <a:srgbClr val="002060"/>
                </a:solidFill>
                <a:latin typeface="Gotham"/>
                <a:cs typeface="Times New Roman" panose="02020603050405020304" pitchFamily="18" charset="0"/>
              </a:rPr>
              <a:t>yürütülebilmesi </a:t>
            </a:r>
            <a:r>
              <a:rPr lang="tr-TR" dirty="0">
                <a:solidFill>
                  <a:srgbClr val="002060"/>
                </a:solidFill>
                <a:latin typeface="Gotham"/>
                <a:cs typeface="Times New Roman" panose="02020603050405020304" pitchFamily="18" charset="0"/>
              </a:rPr>
              <a:t>için kurum ve üniversite arasında mutabakat sağlanması gerekmektedir.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428906466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Süresi ve Çalışma Saatleri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a:t>
            </a:r>
            <a:r>
              <a:rPr lang="tr-TR" dirty="0">
                <a:solidFill>
                  <a:srgbClr val="002060"/>
                </a:solidFill>
                <a:latin typeface="Gotham"/>
                <a:cs typeface="Times New Roman" panose="02020603050405020304" pitchFamily="18" charset="0"/>
              </a:rPr>
              <a:t>, </a:t>
            </a:r>
            <a:r>
              <a:rPr lang="tr-TR" dirty="0" smtClean="0">
                <a:solidFill>
                  <a:srgbClr val="002060"/>
                </a:solidFill>
                <a:latin typeface="Gotham"/>
                <a:cs typeface="Times New Roman" panose="02020603050405020304" pitchFamily="18" charset="0"/>
              </a:rPr>
              <a:t>hafta içi </a:t>
            </a:r>
            <a:r>
              <a:rPr lang="tr-TR" dirty="0">
                <a:solidFill>
                  <a:srgbClr val="002060"/>
                </a:solidFill>
                <a:latin typeface="Gotham"/>
                <a:cs typeface="Times New Roman" panose="02020603050405020304" pitchFamily="18" charset="0"/>
              </a:rPr>
              <a:t>mesai saatleri içinde tam gün süreli olarak yapılır. Tarafların mutabakat sağladığı durumlarda; aday, stajını haftanın belirli günlerinde veya yarım </a:t>
            </a:r>
            <a:r>
              <a:rPr lang="tr-TR" dirty="0" smtClean="0">
                <a:solidFill>
                  <a:srgbClr val="002060"/>
                </a:solidFill>
                <a:latin typeface="Gotham"/>
                <a:cs typeface="Times New Roman" panose="02020603050405020304" pitchFamily="18" charset="0"/>
              </a:rPr>
              <a:t>işgünü </a:t>
            </a:r>
            <a:r>
              <a:rPr lang="tr-TR" dirty="0">
                <a:solidFill>
                  <a:srgbClr val="002060"/>
                </a:solidFill>
                <a:latin typeface="Gotham"/>
                <a:cs typeface="Times New Roman" panose="02020603050405020304" pitchFamily="18" charset="0"/>
              </a:rPr>
              <a:t>çalışarak tamamlayabilir.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06741288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Süresi ve Çalışma Saatleri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Stajyerin</a:t>
            </a:r>
            <a:r>
              <a:rPr lang="tr-TR" dirty="0">
                <a:solidFill>
                  <a:srgbClr val="002060"/>
                </a:solidFill>
                <a:latin typeface="Gotham"/>
                <a:cs typeface="Times New Roman" panose="02020603050405020304" pitchFamily="18" charset="0"/>
              </a:rPr>
              <a:t>, işverenin bilgisi veya onayı dışında staja başlamaması veya stajyerin belge ile ispatı mümkün zorlayıcı sebepler olmaksızın staj süresinin %10’undan fazla devamsızlığı olması durumunda staj sona erdirilir</a:t>
            </a:r>
            <a:r>
              <a:rPr lang="tr-TR" dirty="0" smtClean="0">
                <a:solidFill>
                  <a:srgbClr val="002060"/>
                </a:solidFill>
                <a:latin typeface="Gotham"/>
                <a:cs typeface="Times New Roman" panose="02020603050405020304" pitchFamily="18" charset="0"/>
              </a:rPr>
              <a:t>.</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24938718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Süresi ve Çalışma Saatleri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Devamsızlık </a:t>
            </a:r>
            <a:r>
              <a:rPr lang="tr-TR" dirty="0">
                <a:solidFill>
                  <a:srgbClr val="002060"/>
                </a:solidFill>
                <a:latin typeface="Gotham"/>
                <a:cs typeface="Times New Roman" panose="02020603050405020304" pitchFamily="18" charset="0"/>
              </a:rPr>
              <a:t>sebebiyle stajı sona erdirilen kişilere “Staj Belgesi” verilmez. Kariyer Kapısı Platformu üzerinde kurum tarafından adayın staj durumu “Aday Stajını Mazeretsiz İptal Etti” olarak güncellenir ve stajın sonlandırılma nedenine ilişkin açıklama ilgili bölüme eklenir.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151282147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 Süresi ve Çalışma Saatleri</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Staj süresi kurumların kısıtlama ve zorunluluk </a:t>
            </a:r>
            <a:r>
              <a:rPr lang="tr-TR" dirty="0" smtClean="0">
                <a:solidFill>
                  <a:srgbClr val="002060"/>
                </a:solidFill>
                <a:latin typeface="Gotham"/>
                <a:cs typeface="Times New Roman" panose="02020603050405020304" pitchFamily="18" charset="0"/>
              </a:rPr>
              <a:t>Uzun </a:t>
            </a:r>
            <a:r>
              <a:rPr lang="tr-TR" dirty="0">
                <a:solidFill>
                  <a:srgbClr val="002060"/>
                </a:solidFill>
                <a:latin typeface="Gotham"/>
                <a:cs typeface="Times New Roman" panose="02020603050405020304" pitchFamily="18" charset="0"/>
              </a:rPr>
              <a:t>dönem stajlar için istisnalar mevcut olup adayların yaşayacağı mağduriyeti önlemek amacıyla Kariyer Kapısı Platformu dışında, kurumların tabi oldukları mevzuat kapsamında istihdam gerçekleştirilebilir. </a:t>
            </a: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457200" lvl="1" indent="0" algn="just">
              <a:buNone/>
            </a:pPr>
            <a:endParaRPr lang="tr-TR" sz="1800" dirty="0">
              <a:latin typeface="Times New Roman" panose="02020603050405020304" pitchFamily="18" charset="0"/>
              <a:cs typeface="Times New Roman" panose="02020603050405020304" pitchFamily="18" charset="0"/>
            </a:endParaRPr>
          </a:p>
          <a:p>
            <a:pPr marL="457200" lvl="1" indent="0" algn="just">
              <a:buNone/>
            </a:pPr>
            <a:endParaRPr lang="tr-TR" sz="200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lvl="2"/>
            <a:endParaRPr lang="tr-TR"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60478820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Stajyerin Yükümlülükleri</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Kamu kurumlarındaki stajyerler, 657 sayılı Devlet Memurları Kanunu, 3308 sayılı Mesleki Eğitim Kanunu, </a:t>
            </a:r>
            <a:r>
              <a:rPr lang="tr-TR" dirty="0" smtClean="0">
                <a:solidFill>
                  <a:srgbClr val="002060"/>
                </a:solidFill>
                <a:latin typeface="Gotham"/>
                <a:cs typeface="Times New Roman" panose="02020603050405020304" pitchFamily="18" charset="0"/>
              </a:rPr>
              <a:t>yükseköğretim kurumunun </a:t>
            </a:r>
            <a:r>
              <a:rPr lang="tr-TR" dirty="0">
                <a:solidFill>
                  <a:srgbClr val="002060"/>
                </a:solidFill>
                <a:latin typeface="Gotham"/>
                <a:cs typeface="Times New Roman" panose="02020603050405020304" pitchFamily="18" charset="0"/>
              </a:rPr>
              <a:t>disiplin hükümleri, kurumun ilkeleri ile </a:t>
            </a:r>
            <a:r>
              <a:rPr lang="tr-TR" dirty="0" smtClean="0">
                <a:solidFill>
                  <a:srgbClr val="002060"/>
                </a:solidFill>
                <a:latin typeface="Gotham"/>
                <a:cs typeface="Times New Roman" panose="02020603050405020304" pitchFamily="18" charset="0"/>
              </a:rPr>
              <a:t>staj yönergesinde </a:t>
            </a:r>
            <a:r>
              <a:rPr lang="tr-TR" dirty="0">
                <a:solidFill>
                  <a:srgbClr val="002060"/>
                </a:solidFill>
                <a:latin typeface="Gotham"/>
                <a:cs typeface="Times New Roman" panose="02020603050405020304" pitchFamily="18" charset="0"/>
              </a:rPr>
              <a:t>stajyerlerle ilgili </a:t>
            </a:r>
            <a:r>
              <a:rPr lang="tr-TR" dirty="0" smtClean="0">
                <a:solidFill>
                  <a:srgbClr val="002060"/>
                </a:solidFill>
                <a:latin typeface="Gotham"/>
                <a:cs typeface="Times New Roman" panose="02020603050405020304" pitchFamily="18" charset="0"/>
              </a:rPr>
              <a:t>öngörülen ödev </a:t>
            </a:r>
            <a:r>
              <a:rPr lang="tr-TR" dirty="0">
                <a:solidFill>
                  <a:srgbClr val="002060"/>
                </a:solidFill>
                <a:latin typeface="Gotham"/>
                <a:cs typeface="Times New Roman" panose="02020603050405020304" pitchFamily="18" charset="0"/>
              </a:rPr>
              <a:t>ve </a:t>
            </a:r>
            <a:r>
              <a:rPr lang="tr-TR" dirty="0" smtClean="0">
                <a:solidFill>
                  <a:srgbClr val="002060"/>
                </a:solidFill>
                <a:latin typeface="Gotham"/>
                <a:cs typeface="Times New Roman" panose="02020603050405020304" pitchFamily="18" charset="0"/>
              </a:rPr>
              <a:t>yükümlülüklere uymak </a:t>
            </a:r>
            <a:r>
              <a:rPr lang="tr-TR" dirty="0">
                <a:solidFill>
                  <a:srgbClr val="002060"/>
                </a:solidFill>
                <a:latin typeface="Gotham"/>
                <a:cs typeface="Times New Roman" panose="02020603050405020304" pitchFamily="18" charset="0"/>
              </a:rPr>
              <a:t>zorundadır.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67748991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69032" y="766272"/>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69032" y="1988841"/>
            <a:ext cx="8229600" cy="2016224"/>
          </a:xfrm>
        </p:spPr>
        <p:txBody>
          <a:bodyPr>
            <a:normAutofit lnSpcReduction="10000"/>
          </a:bodyPr>
          <a:lstStyle/>
          <a:p>
            <a:pPr algn="just">
              <a:buFont typeface="Wingdings" pitchFamily="2" charset="2"/>
              <a:buChar char="Ø"/>
            </a:pPr>
            <a:r>
              <a:rPr lang="tr-TR" sz="2800" dirty="0" smtClean="0">
                <a:solidFill>
                  <a:srgbClr val="002060"/>
                </a:solidFill>
                <a:latin typeface="Gotham"/>
                <a:cs typeface="Times New Roman" panose="02020603050405020304" pitchFamily="18" charset="0"/>
              </a:rPr>
              <a:t>Üniversite </a:t>
            </a:r>
            <a:r>
              <a:rPr lang="tr-TR" sz="2800" dirty="0">
                <a:solidFill>
                  <a:srgbClr val="002060"/>
                </a:solidFill>
                <a:latin typeface="Gotham"/>
                <a:cs typeface="Times New Roman" panose="02020603050405020304" pitchFamily="18" charset="0"/>
              </a:rPr>
              <a:t>öğrencilerinin ve mezunlarının deneyimsel öğrenme, iş ve staj olanaklarını artırmak amacıyla eğitim, fuar, seminer, konferans, panel ve </a:t>
            </a:r>
            <a:r>
              <a:rPr lang="tr-TR" sz="2800" dirty="0" err="1">
                <a:solidFill>
                  <a:srgbClr val="002060"/>
                </a:solidFill>
                <a:latin typeface="Gotham"/>
                <a:cs typeface="Times New Roman" panose="02020603050405020304" pitchFamily="18" charset="0"/>
              </a:rPr>
              <a:t>çalıştay</a:t>
            </a:r>
            <a:r>
              <a:rPr lang="tr-TR" sz="2800" dirty="0">
                <a:solidFill>
                  <a:srgbClr val="002060"/>
                </a:solidFill>
                <a:latin typeface="Gotham"/>
                <a:cs typeface="Times New Roman" panose="02020603050405020304" pitchFamily="18" charset="0"/>
              </a:rPr>
              <a:t> gibi faaliyetler organize etmek.</a:t>
            </a:r>
          </a:p>
        </p:txBody>
      </p:sp>
    </p:spTree>
    <p:extLst>
      <p:ext uri="{BB962C8B-B14F-4D97-AF65-F5344CB8AC3E}">
        <p14:creationId xmlns:p14="http://schemas.microsoft.com/office/powerpoint/2010/main" val="186259236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Stajyerin Yükümlülükleri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Stajyerin yükümlülüklere uymaması </a:t>
            </a:r>
            <a:r>
              <a:rPr lang="tr-TR" dirty="0">
                <a:solidFill>
                  <a:srgbClr val="002060"/>
                </a:solidFill>
                <a:latin typeface="Gotham"/>
                <a:cs typeface="Times New Roman" panose="02020603050405020304" pitchFamily="18" charset="0"/>
              </a:rPr>
              <a:t>halinde </a:t>
            </a:r>
            <a:r>
              <a:rPr lang="tr-TR" dirty="0" err="1" smtClean="0">
                <a:solidFill>
                  <a:srgbClr val="002060"/>
                </a:solidFill>
                <a:latin typeface="Gotham"/>
                <a:cs typeface="Times New Roman" panose="02020603050405020304" pitchFamily="18" charset="0"/>
              </a:rPr>
              <a:t>yönder</a:t>
            </a:r>
            <a:r>
              <a:rPr lang="tr-TR" dirty="0" smtClean="0">
                <a:solidFill>
                  <a:srgbClr val="002060"/>
                </a:solidFill>
                <a:latin typeface="Gotham"/>
                <a:cs typeface="Times New Roman" panose="02020603050405020304" pitchFamily="18" charset="0"/>
              </a:rPr>
              <a:t> ve </a:t>
            </a:r>
            <a:r>
              <a:rPr lang="tr-TR" dirty="0" err="1" smtClean="0">
                <a:solidFill>
                  <a:srgbClr val="002060"/>
                </a:solidFill>
                <a:latin typeface="Gotham"/>
                <a:cs typeface="Times New Roman" panose="02020603050405020304" pitchFamily="18" charset="0"/>
              </a:rPr>
              <a:t>yönderin</a:t>
            </a:r>
            <a:r>
              <a:rPr lang="tr-TR" dirty="0" smtClean="0">
                <a:solidFill>
                  <a:srgbClr val="002060"/>
                </a:solidFill>
                <a:latin typeface="Gotham"/>
                <a:cs typeface="Times New Roman" panose="02020603050405020304" pitchFamily="18" charset="0"/>
              </a:rPr>
              <a:t> bağlı </a:t>
            </a:r>
            <a:r>
              <a:rPr lang="tr-TR" dirty="0">
                <a:solidFill>
                  <a:srgbClr val="002060"/>
                </a:solidFill>
                <a:latin typeface="Gotham"/>
                <a:cs typeface="Times New Roman" panose="02020603050405020304" pitchFamily="18" charset="0"/>
              </a:rPr>
              <a:t>olduğu birim yöneticisinin imzaları alınarak bu duruma ilişkin tutanak düzenlenir. Bu durumda staj sona erdirilir ve kurum tarafından stajyerin bağlı olduğu </a:t>
            </a:r>
            <a:r>
              <a:rPr lang="tr-TR" dirty="0" smtClean="0">
                <a:solidFill>
                  <a:srgbClr val="002060"/>
                </a:solidFill>
                <a:latin typeface="Gotham"/>
                <a:cs typeface="Times New Roman" panose="02020603050405020304" pitchFamily="18" charset="0"/>
              </a:rPr>
              <a:t>yükseköğretim kurumuna </a:t>
            </a:r>
            <a:r>
              <a:rPr lang="tr-TR" dirty="0">
                <a:solidFill>
                  <a:srgbClr val="002060"/>
                </a:solidFill>
                <a:latin typeface="Gotham"/>
                <a:cs typeface="Times New Roman" panose="02020603050405020304" pitchFamily="18" charset="0"/>
              </a:rPr>
              <a:t>resmi yazı ve e-posta ile bilgi verilir. </a:t>
            </a:r>
            <a:endParaRPr lang="tr-TR" dirty="0" smtClean="0">
              <a:solidFill>
                <a:srgbClr val="002060"/>
              </a:solidFill>
              <a:latin typeface="Gotham"/>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228683753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Stajyerin Yükümlülükleri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Stajyerin </a:t>
            </a:r>
            <a:r>
              <a:rPr lang="tr-TR" dirty="0">
                <a:solidFill>
                  <a:srgbClr val="002060"/>
                </a:solidFill>
                <a:latin typeface="Gotham"/>
                <a:cs typeface="Times New Roman" panose="02020603050405020304" pitchFamily="18" charset="0"/>
              </a:rPr>
              <a:t>o güne kadar tamamlamış̧ olduğu çalışmalar staj olarak değerlendirilmez. Bu kapsamda stajı sona erdirilen kişilere “Staj Belgesi” verilmez. </a:t>
            </a: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245127402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50871" cy="6499622"/>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Ücret ve Sigorta İşlemleri</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Stajyerlere, 3308 sayılı Mesleki Eğitim Kanununun 25 inci maddesi gereğince staj yaptığı kurum tarafından staj bitimine müteakip en </a:t>
            </a:r>
            <a:r>
              <a:rPr lang="tr-TR" dirty="0" smtClean="0">
                <a:solidFill>
                  <a:srgbClr val="002060"/>
                </a:solidFill>
                <a:latin typeface="Gotham"/>
                <a:cs typeface="Times New Roman" panose="02020603050405020304" pitchFamily="18" charset="0"/>
              </a:rPr>
              <a:t>geç beş iş günü içerisinde </a:t>
            </a:r>
            <a:r>
              <a:rPr lang="tr-TR" dirty="0">
                <a:solidFill>
                  <a:srgbClr val="002060"/>
                </a:solidFill>
                <a:latin typeface="Gotham"/>
                <a:cs typeface="Times New Roman" panose="02020603050405020304" pitchFamily="18" charset="0"/>
              </a:rPr>
              <a:t>ücret ödenir. </a:t>
            </a:r>
          </a:p>
          <a:p>
            <a:pPr marL="457200" lvl="1" indent="0" algn="just">
              <a:buNone/>
            </a:pPr>
            <a:r>
              <a:rPr lang="tr-TR" dirty="0" smtClean="0">
                <a:solidFill>
                  <a:srgbClr val="002060"/>
                </a:solidFill>
                <a:latin typeface="Times New Roman" panose="02020603050405020304" pitchFamily="18" charset="0"/>
                <a:cs typeface="Times New Roman" panose="02020603050405020304" pitchFamily="18" charset="0"/>
              </a:rPr>
              <a:t> </a:t>
            </a:r>
            <a:endParaRPr lang="tr-TR"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30279000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Ücret ve Sigorta İşlemleri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 </a:t>
            </a:r>
            <a:r>
              <a:rPr lang="tr-TR" dirty="0">
                <a:solidFill>
                  <a:srgbClr val="002060"/>
                </a:solidFill>
                <a:latin typeface="Gotham"/>
                <a:cs typeface="Times New Roman" panose="02020603050405020304" pitchFamily="18" charset="0"/>
              </a:rPr>
              <a:t>Seferberliği Projesi kapsamında alınan tüm stajyerlerin, 5510 </a:t>
            </a:r>
            <a:r>
              <a:rPr lang="tr-TR" dirty="0" smtClean="0">
                <a:solidFill>
                  <a:srgbClr val="002060"/>
                </a:solidFill>
                <a:latin typeface="Gotham"/>
                <a:cs typeface="Times New Roman" panose="02020603050405020304" pitchFamily="18" charset="0"/>
              </a:rPr>
              <a:t>sayılı </a:t>
            </a:r>
            <a:r>
              <a:rPr lang="tr-TR" dirty="0">
                <a:solidFill>
                  <a:srgbClr val="002060"/>
                </a:solidFill>
                <a:latin typeface="Gotham"/>
                <a:cs typeface="Times New Roman" panose="02020603050405020304" pitchFamily="18" charset="0"/>
              </a:rPr>
              <a:t>K</a:t>
            </a:r>
            <a:r>
              <a:rPr lang="tr-TR" dirty="0" smtClean="0">
                <a:solidFill>
                  <a:srgbClr val="002060"/>
                </a:solidFill>
                <a:latin typeface="Gotham"/>
                <a:cs typeface="Times New Roman" panose="02020603050405020304" pitchFamily="18" charset="0"/>
              </a:rPr>
              <a:t>anunu’nun 5. </a:t>
            </a:r>
            <a:r>
              <a:rPr lang="tr-TR" dirty="0" err="1" smtClean="0">
                <a:solidFill>
                  <a:srgbClr val="002060"/>
                </a:solidFill>
                <a:latin typeface="Gotham"/>
                <a:cs typeface="Times New Roman" panose="02020603050405020304" pitchFamily="18" charset="0"/>
              </a:rPr>
              <a:t>md.</a:t>
            </a:r>
            <a:r>
              <a:rPr lang="tr-TR" dirty="0" smtClean="0">
                <a:solidFill>
                  <a:srgbClr val="002060"/>
                </a:solidFill>
                <a:latin typeface="Gotham"/>
                <a:cs typeface="Times New Roman" panose="02020603050405020304" pitchFamily="18" charset="0"/>
              </a:rPr>
              <a:t> (</a:t>
            </a:r>
            <a:r>
              <a:rPr lang="tr-TR" dirty="0">
                <a:solidFill>
                  <a:srgbClr val="002060"/>
                </a:solidFill>
                <a:latin typeface="Gotham"/>
                <a:cs typeface="Times New Roman" panose="02020603050405020304" pitchFamily="18" charset="0"/>
              </a:rPr>
              <a:t>b) bendi uyarınca </a:t>
            </a:r>
            <a:r>
              <a:rPr lang="tr-TR" dirty="0" smtClean="0">
                <a:solidFill>
                  <a:srgbClr val="002060"/>
                </a:solidFill>
                <a:latin typeface="Gotham"/>
                <a:cs typeface="Times New Roman" panose="02020603050405020304" pitchFamily="18" charset="0"/>
              </a:rPr>
              <a:t>yükseköğrenimleri sırasında </a:t>
            </a:r>
            <a:r>
              <a:rPr lang="tr-TR" dirty="0">
                <a:solidFill>
                  <a:srgbClr val="002060"/>
                </a:solidFill>
                <a:latin typeface="Gotham"/>
                <a:cs typeface="Times New Roman" panose="02020603050405020304" pitchFamily="18" charset="0"/>
              </a:rPr>
              <a:t>staja tabi tutulan öğrenciler hakkında </a:t>
            </a:r>
            <a:r>
              <a:rPr lang="tr-TR" dirty="0" smtClean="0">
                <a:solidFill>
                  <a:srgbClr val="002060"/>
                </a:solidFill>
                <a:latin typeface="Gotham"/>
                <a:cs typeface="Times New Roman" panose="02020603050405020304" pitchFamily="18" charset="0"/>
              </a:rPr>
              <a:t>iş </a:t>
            </a:r>
            <a:r>
              <a:rPr lang="tr-TR" dirty="0">
                <a:solidFill>
                  <a:srgbClr val="002060"/>
                </a:solidFill>
                <a:latin typeface="Gotham"/>
                <a:cs typeface="Times New Roman" panose="02020603050405020304" pitchFamily="18" charset="0"/>
              </a:rPr>
              <a:t>kazası ve meslek hastalığı sigortası </a:t>
            </a:r>
            <a:r>
              <a:rPr lang="tr-TR" dirty="0" smtClean="0">
                <a:solidFill>
                  <a:srgbClr val="002060"/>
                </a:solidFill>
                <a:latin typeface="Gotham"/>
                <a:cs typeface="Times New Roman" panose="02020603050405020304" pitchFamily="18" charset="0"/>
              </a:rPr>
              <a:t>uygulanır.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8992639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Ücret ve Sigorta İşlemleri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Aynı </a:t>
            </a:r>
            <a:r>
              <a:rPr lang="tr-TR" dirty="0">
                <a:solidFill>
                  <a:srgbClr val="002060"/>
                </a:solidFill>
                <a:latin typeface="Gotham"/>
                <a:cs typeface="Times New Roman" panose="02020603050405020304" pitchFamily="18" charset="0"/>
              </a:rPr>
              <a:t>Kanunun </a:t>
            </a:r>
            <a:r>
              <a:rPr lang="tr-TR" dirty="0" smtClean="0">
                <a:solidFill>
                  <a:srgbClr val="002060"/>
                </a:solidFill>
                <a:latin typeface="Gotham"/>
                <a:cs typeface="Times New Roman" panose="02020603050405020304" pitchFamily="18" charset="0"/>
              </a:rPr>
              <a:t>87. </a:t>
            </a:r>
            <a:r>
              <a:rPr lang="tr-TR" dirty="0" err="1" smtClean="0">
                <a:solidFill>
                  <a:srgbClr val="002060"/>
                </a:solidFill>
                <a:latin typeface="Gotham"/>
                <a:cs typeface="Times New Roman" panose="02020603050405020304" pitchFamily="18" charset="0"/>
              </a:rPr>
              <a:t>md.</a:t>
            </a:r>
            <a:r>
              <a:rPr lang="tr-TR" dirty="0" smtClean="0">
                <a:solidFill>
                  <a:srgbClr val="002060"/>
                </a:solidFill>
                <a:latin typeface="Gotham"/>
                <a:cs typeface="Times New Roman" panose="02020603050405020304" pitchFamily="18" charset="0"/>
              </a:rPr>
              <a:t> 1. fıkrasının </a:t>
            </a:r>
            <a:r>
              <a:rPr lang="tr-TR" dirty="0">
                <a:solidFill>
                  <a:srgbClr val="002060"/>
                </a:solidFill>
                <a:latin typeface="Gotham"/>
                <a:cs typeface="Times New Roman" panose="02020603050405020304" pitchFamily="18" charset="0"/>
              </a:rPr>
              <a:t>(e) bendi uyarınca öğrencilerin staj süresince </a:t>
            </a:r>
            <a:r>
              <a:rPr lang="tr-TR" dirty="0" smtClean="0">
                <a:solidFill>
                  <a:srgbClr val="002060"/>
                </a:solidFill>
                <a:latin typeface="Gotham"/>
                <a:cs typeface="Times New Roman" panose="02020603050405020304" pitchFamily="18" charset="0"/>
              </a:rPr>
              <a:t>iş kazası </a:t>
            </a:r>
            <a:r>
              <a:rPr lang="tr-TR" dirty="0">
                <a:solidFill>
                  <a:srgbClr val="002060"/>
                </a:solidFill>
                <a:latin typeface="Gotham"/>
                <a:cs typeface="Times New Roman" panose="02020603050405020304" pitchFamily="18" charset="0"/>
              </a:rPr>
              <a:t>ve meslek hastalığı sigortası öğrenciler için öğrenim gördükleri </a:t>
            </a:r>
            <a:r>
              <a:rPr lang="tr-TR" dirty="0" smtClean="0">
                <a:solidFill>
                  <a:srgbClr val="002060"/>
                </a:solidFill>
                <a:latin typeface="Gotham"/>
                <a:cs typeface="Times New Roman" panose="02020603050405020304" pitchFamily="18" charset="0"/>
              </a:rPr>
              <a:t>yükseköğrenim kurumu </a:t>
            </a:r>
            <a:r>
              <a:rPr lang="tr-TR" dirty="0">
                <a:solidFill>
                  <a:srgbClr val="002060"/>
                </a:solidFill>
                <a:latin typeface="Gotham"/>
                <a:cs typeface="Times New Roman" panose="02020603050405020304" pitchFamily="18" charset="0"/>
              </a:rPr>
              <a:t>tarafından ödenir.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294218214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Ücret ve Sigorta İşlemleri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 </a:t>
            </a:r>
            <a:r>
              <a:rPr lang="tr-TR" dirty="0">
                <a:solidFill>
                  <a:srgbClr val="002060"/>
                </a:solidFill>
                <a:latin typeface="Gotham"/>
                <a:cs typeface="Times New Roman" panose="02020603050405020304" pitchFamily="18" charset="0"/>
              </a:rPr>
              <a:t>yapacağı kurum tarafından staja kabul edilen öğrencilerin SGK işlemlerinin yapılması için öğrenim gördükleri </a:t>
            </a:r>
            <a:r>
              <a:rPr lang="tr-TR" dirty="0" smtClean="0">
                <a:solidFill>
                  <a:srgbClr val="002060"/>
                </a:solidFill>
                <a:latin typeface="Gotham"/>
                <a:cs typeface="Times New Roman" panose="02020603050405020304" pitchFamily="18" charset="0"/>
              </a:rPr>
              <a:t>yükseköğrenim kurumlarına </a:t>
            </a:r>
            <a:r>
              <a:rPr lang="tr-TR" dirty="0">
                <a:solidFill>
                  <a:srgbClr val="002060"/>
                </a:solidFill>
                <a:latin typeface="Gotham"/>
                <a:cs typeface="Times New Roman" panose="02020603050405020304" pitchFamily="18" charset="0"/>
              </a:rPr>
              <a:t>en az yedi gün önce adayın kimlik bilgileri ve staj tarih aralıklarının belirtildiği bilgi resmi yazı veya e-posta ile iletilir.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12882579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Stajın Değerlemesi</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Staj programını başarılı olarak tamamlayanlara, staj yaptıkları kurumların ilgili yöneticileri ve kullanıcıları tarafından; </a:t>
            </a:r>
          </a:p>
          <a:p>
            <a:pPr lvl="2" algn="just"/>
            <a:r>
              <a:rPr lang="tr-TR" sz="2800" dirty="0">
                <a:solidFill>
                  <a:srgbClr val="002060"/>
                </a:solidFill>
                <a:latin typeface="Gotham"/>
                <a:cs typeface="Times New Roman" panose="02020603050405020304" pitchFamily="18" charset="0"/>
              </a:rPr>
              <a:t>Kariyer Kapısı Platformu üzerinden staj durumu kısmını güncellemesi,</a:t>
            </a:r>
          </a:p>
          <a:p>
            <a:pPr lvl="2" algn="just"/>
            <a:r>
              <a:rPr lang="tr-TR" sz="2800" dirty="0">
                <a:solidFill>
                  <a:srgbClr val="002060"/>
                </a:solidFill>
                <a:latin typeface="Gotham"/>
                <a:cs typeface="Times New Roman" panose="02020603050405020304" pitchFamily="18" charset="0"/>
              </a:rPr>
              <a:t>Kariyer Kapısı Platformundaki anket ile stajyer değerlemesi</a:t>
            </a:r>
            <a:r>
              <a:rPr lang="tr-TR" sz="2800" dirty="0" smtClean="0">
                <a:solidFill>
                  <a:srgbClr val="002060"/>
                </a:solidFill>
                <a:latin typeface="Gotham"/>
                <a:cs typeface="Times New Roman" panose="02020603050405020304" pitchFamily="18" charset="0"/>
              </a:rPr>
              <a:t>,</a:t>
            </a:r>
            <a:endParaRPr lang="tr-TR" sz="2800" dirty="0">
              <a:solidFill>
                <a:srgbClr val="002060"/>
              </a:solidFill>
              <a:latin typeface="Gotham"/>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7979101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Stajın Değerlemesi</a:t>
            </a:r>
          </a:p>
          <a:p>
            <a:pPr lvl="2" algn="just"/>
            <a:r>
              <a:rPr lang="tr-TR" sz="2800" dirty="0" smtClean="0">
                <a:solidFill>
                  <a:srgbClr val="002060"/>
                </a:solidFill>
                <a:latin typeface="Gotham"/>
                <a:cs typeface="Times New Roman" panose="02020603050405020304" pitchFamily="18" charset="0"/>
              </a:rPr>
              <a:t>Kariyer </a:t>
            </a:r>
            <a:r>
              <a:rPr lang="tr-TR" sz="2800" dirty="0">
                <a:solidFill>
                  <a:srgbClr val="002060"/>
                </a:solidFill>
                <a:latin typeface="Gotham"/>
                <a:cs typeface="Times New Roman" panose="02020603050405020304" pitchFamily="18" charset="0"/>
              </a:rPr>
              <a:t>Kapısı Platformu üzerinden çevrim içi staj belgesi düzenlenmesi,</a:t>
            </a:r>
          </a:p>
          <a:p>
            <a:pPr lvl="2"/>
            <a:r>
              <a:rPr lang="tr-TR" sz="2800" dirty="0">
                <a:solidFill>
                  <a:srgbClr val="002060"/>
                </a:solidFill>
                <a:latin typeface="Gotham"/>
                <a:cs typeface="Times New Roman" panose="02020603050405020304" pitchFamily="18" charset="0"/>
              </a:rPr>
              <a:t>Varsa stajyere </a:t>
            </a:r>
            <a:r>
              <a:rPr lang="tr-TR" sz="2800" dirty="0" smtClean="0">
                <a:solidFill>
                  <a:srgbClr val="002060"/>
                </a:solidFill>
                <a:latin typeface="Gotham"/>
                <a:cs typeface="Times New Roman" panose="02020603050405020304" pitchFamily="18" charset="0"/>
              </a:rPr>
              <a:t>yükseköğretim kurumu </a:t>
            </a:r>
            <a:r>
              <a:rPr lang="tr-TR" sz="2800" dirty="0">
                <a:solidFill>
                  <a:srgbClr val="002060"/>
                </a:solidFill>
                <a:latin typeface="Gotham"/>
                <a:cs typeface="Times New Roman" panose="02020603050405020304" pitchFamily="18" charset="0"/>
              </a:rPr>
              <a:t>tarafından verilen “Staj Değerleme Formu” doldurulmak suretiyle nihai değerlendirme yapılır.</a:t>
            </a:r>
          </a:p>
          <a:p>
            <a:pPr lvl="1">
              <a:buFont typeface="Arial" panose="020B0604020202020204" pitchFamily="34" charset="0"/>
              <a:buChar char="•"/>
            </a:pPr>
            <a:r>
              <a:rPr lang="tr-TR" dirty="0">
                <a:solidFill>
                  <a:srgbClr val="002060"/>
                </a:solidFill>
                <a:latin typeface="Gotham"/>
                <a:cs typeface="Times New Roman" panose="02020603050405020304" pitchFamily="18" charset="0"/>
              </a:rPr>
              <a:t>Stajyer tarafından Kariyer Kapısı Platformu üzerinden staj yaptığı kurum değerlendirilir</a:t>
            </a:r>
            <a:r>
              <a:rPr lang="tr-TR" dirty="0" smtClean="0">
                <a:solidFill>
                  <a:srgbClr val="002060"/>
                </a:solidFill>
                <a:latin typeface="Gotham"/>
                <a:cs typeface="Times New Roman" panose="02020603050405020304" pitchFamily="18" charset="0"/>
              </a:rPr>
              <a:t>.</a:t>
            </a:r>
            <a:r>
              <a:rPr lang="tr-TR" dirty="0">
                <a:solidFill>
                  <a:srgbClr val="002060"/>
                </a:solidFill>
                <a:latin typeface="Gotham"/>
                <a:cs typeface="Times New Roman" panose="02020603050405020304" pitchFamily="18" charset="0"/>
              </a:rPr>
              <a:t/>
            </a:r>
            <a:br>
              <a:rPr lang="tr-TR" dirty="0">
                <a:solidFill>
                  <a:srgbClr val="002060"/>
                </a:solidFill>
                <a:latin typeface="Gotham"/>
                <a:cs typeface="Times New Roman" panose="02020603050405020304" pitchFamily="18" charset="0"/>
              </a:rPr>
            </a:br>
            <a:endParaRPr lang="tr-TR" dirty="0">
              <a:solidFill>
                <a:srgbClr val="002060"/>
              </a:solidFill>
              <a:latin typeface="Gotham"/>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288791866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Stajyerlere sağlanan hizmetler</a:t>
            </a:r>
          </a:p>
          <a:p>
            <a:pPr lvl="1" algn="just">
              <a:buFont typeface="Arial" panose="020B0604020202020204" pitchFamily="34" charset="0"/>
              <a:buChar char="•"/>
            </a:pPr>
            <a:r>
              <a:rPr lang="tr-TR" dirty="0">
                <a:solidFill>
                  <a:srgbClr val="002060"/>
                </a:solidFill>
                <a:latin typeface="Gotham"/>
                <a:cs typeface="Times New Roman" panose="02020603050405020304" pitchFamily="18" charset="0"/>
              </a:rPr>
              <a:t>Stajyerler imkânlar dahilinde kurumun kütüphane, yemek ve servis hizmetlerinden ücretsiz olarak yararlandırılır. </a:t>
            </a:r>
          </a:p>
          <a:p>
            <a:pPr lvl="1">
              <a:buFont typeface="Arial" panose="020B0604020202020204" pitchFamily="34" charset="0"/>
              <a:buChar char="•"/>
            </a:pPr>
            <a:r>
              <a:rPr lang="tr-TR" dirty="0">
                <a:solidFill>
                  <a:srgbClr val="002060"/>
                </a:solidFill>
                <a:latin typeface="Gotham"/>
                <a:cs typeface="Times New Roman" panose="02020603050405020304" pitchFamily="18" charset="0"/>
              </a:rPr>
              <a:t>Stajyerlere çalışmaları için gerekli fiziki ortam ilgili birim tarafından temin edilir. </a:t>
            </a: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32451103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smtClean="0">
                <a:solidFill>
                  <a:srgbClr val="002060"/>
                </a:solidFill>
                <a:latin typeface="Gotham"/>
                <a:cs typeface="Times New Roman" panose="02020603050405020304" pitchFamily="18" charset="0"/>
              </a:rPr>
              <a:t>Tereddütlerin </a:t>
            </a:r>
            <a:r>
              <a:rPr lang="tr-TR" b="1" dirty="0">
                <a:solidFill>
                  <a:srgbClr val="002060"/>
                </a:solidFill>
                <a:latin typeface="Gotham"/>
                <a:cs typeface="Times New Roman" panose="02020603050405020304" pitchFamily="18" charset="0"/>
              </a:rPr>
              <a:t>Giderilmesi</a:t>
            </a:r>
          </a:p>
          <a:p>
            <a:pPr lvl="1" algn="just">
              <a:buFont typeface="Arial" panose="020B0604020202020204" pitchFamily="34" charset="0"/>
              <a:buChar char="•"/>
            </a:pPr>
            <a:r>
              <a:rPr lang="tr-TR" sz="2600" dirty="0" smtClean="0">
                <a:solidFill>
                  <a:srgbClr val="002060"/>
                </a:solidFill>
                <a:latin typeface="Gotham"/>
                <a:cs typeface="Times New Roman" panose="02020603050405020304" pitchFamily="18" charset="0"/>
              </a:rPr>
              <a:t>Staj Yönergesinin uygulanması </a:t>
            </a:r>
            <a:r>
              <a:rPr lang="tr-TR" sz="2600" dirty="0">
                <a:solidFill>
                  <a:srgbClr val="002060"/>
                </a:solidFill>
                <a:latin typeface="Gotham"/>
                <a:cs typeface="Times New Roman" panose="02020603050405020304" pitchFamily="18" charset="0"/>
              </a:rPr>
              <a:t>sırasında doğacak tereddütleri ve uygulamaya ilişkin aksaklıkları gidermeye ve uygulamayı yönlendirmeye, ilke ve standartları belirlemeye ve uygulama birliğini sağlayacak gerekli düzenlemeleri yapmaya, bu hususta gerekli her </a:t>
            </a:r>
            <a:r>
              <a:rPr lang="tr-TR" sz="2600" dirty="0" smtClean="0">
                <a:solidFill>
                  <a:srgbClr val="002060"/>
                </a:solidFill>
                <a:latin typeface="Gotham"/>
                <a:cs typeface="Times New Roman" panose="02020603050405020304" pitchFamily="18" charset="0"/>
              </a:rPr>
              <a:t>türlü bilgi </a:t>
            </a:r>
            <a:r>
              <a:rPr lang="tr-TR" sz="2600" dirty="0">
                <a:solidFill>
                  <a:srgbClr val="002060"/>
                </a:solidFill>
                <a:latin typeface="Gotham"/>
                <a:cs typeface="Times New Roman" panose="02020603050405020304" pitchFamily="18" charset="0"/>
              </a:rPr>
              <a:t>ve belgeyi </a:t>
            </a:r>
            <a:r>
              <a:rPr lang="tr-TR" sz="2600" dirty="0" smtClean="0">
                <a:solidFill>
                  <a:srgbClr val="002060"/>
                </a:solidFill>
                <a:latin typeface="Gotham"/>
                <a:cs typeface="Times New Roman" panose="02020603050405020304" pitchFamily="18" charset="0"/>
              </a:rPr>
              <a:t>istemeye </a:t>
            </a:r>
            <a:r>
              <a:rPr lang="tr-TR" sz="2600" dirty="0">
                <a:solidFill>
                  <a:srgbClr val="002060"/>
                </a:solidFill>
                <a:latin typeface="Gotham"/>
                <a:cs typeface="Times New Roman" panose="02020603050405020304" pitchFamily="18" charset="0"/>
              </a:rPr>
              <a:t>Cumhurbaşkanlığı İnsan Kaynakları Ofisi Yetenek Kazanımı ve Organizasyon Dairesi Başkanlığı yetkilidir</a:t>
            </a:r>
            <a:r>
              <a:rPr lang="tr-TR" dirty="0">
                <a:solidFill>
                  <a:srgbClr val="002060"/>
                </a:solidFill>
                <a:latin typeface="Gotham"/>
                <a:cs typeface="Times New Roman" panose="02020603050405020304" pitchFamily="18" charset="0"/>
              </a:rPr>
              <a:t>. </a:t>
            </a:r>
          </a:p>
          <a:p>
            <a:pPr lvl="1" algn="just">
              <a:buFont typeface="Arial" panose="020B0604020202020204" pitchFamily="34" charset="0"/>
              <a:buChar char="•"/>
            </a:pPr>
            <a:endParaRPr lang="tr-TR" dirty="0" smtClean="0">
              <a:solidFill>
                <a:srgbClr val="002060"/>
              </a:solidFill>
              <a:latin typeface="Gotham"/>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188618956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31344"/>
          </a:xfrm>
          <a:prstGeom prst="rect">
            <a:avLst/>
          </a:prstGeom>
        </p:spPr>
      </p:pic>
      <p:sp>
        <p:nvSpPr>
          <p:cNvPr id="2" name="Unvan 1"/>
          <p:cNvSpPr>
            <a:spLocks noGrp="1"/>
          </p:cNvSpPr>
          <p:nvPr>
            <p:ph type="title"/>
          </p:nvPr>
        </p:nvSpPr>
        <p:spPr>
          <a:xfrm>
            <a:off x="457200" y="773832"/>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2060849"/>
            <a:ext cx="8229600" cy="3168352"/>
          </a:xfrm>
        </p:spPr>
        <p:txBody>
          <a:bodyPr>
            <a:normAutofit/>
          </a:bodyPr>
          <a:lstStyle/>
          <a:p>
            <a:pPr algn="just">
              <a:buFont typeface="Wingdings" pitchFamily="2" charset="2"/>
              <a:buChar char="Ø"/>
            </a:pPr>
            <a:r>
              <a:rPr lang="tr-TR" sz="2800" dirty="0">
                <a:solidFill>
                  <a:srgbClr val="002060"/>
                </a:solidFill>
                <a:latin typeface="Gotham"/>
                <a:cs typeface="Times New Roman" panose="02020603050405020304" pitchFamily="18" charset="0"/>
              </a:rPr>
              <a:t>Kariyer ve Mezunlar Ofisi ile tüm dış paydaşlar (İlgili Kamu Kurum ve Kuruluşları, İŞKUR, Ticaret ve Sanayi Odası, Meslek Odaları, KOSGEB, ilgili STK’lar, Teknoloji Transfer Ofisleri, Organize Sanayi Bölgeleri, Belediyeler vb.) ile işbirlikleri kurmak ve mevcut işbirliklerini geliştirmeye yönelik faaliyetler düzenlemek</a:t>
            </a:r>
            <a:r>
              <a:rPr lang="tr-TR" sz="2800" dirty="0" smtClean="0">
                <a:solidFill>
                  <a:srgbClr val="002060"/>
                </a:solidFill>
                <a:latin typeface="Gotham"/>
                <a:cs typeface="Times New Roman" panose="02020603050405020304" pitchFamily="18" charset="0"/>
              </a:rPr>
              <a:t>.</a:t>
            </a:r>
            <a:endParaRPr lang="tr-TR" sz="2800" dirty="0">
              <a:solidFill>
                <a:srgbClr val="002060"/>
              </a:solidFill>
              <a:latin typeface="Gotham"/>
              <a:cs typeface="Times New Roman" panose="02020603050405020304" pitchFamily="18" charset="0"/>
            </a:endParaRPr>
          </a:p>
        </p:txBody>
      </p:sp>
    </p:spTree>
    <p:extLst>
      <p:ext uri="{BB962C8B-B14F-4D97-AF65-F5344CB8AC3E}">
        <p14:creationId xmlns:p14="http://schemas.microsoft.com/office/powerpoint/2010/main" val="278967022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a:buFont typeface="Wingdings" pitchFamily="2" charset="2"/>
              <a:buChar char="Ø"/>
            </a:pPr>
            <a:r>
              <a:rPr lang="tr-TR" b="1" dirty="0" smtClean="0">
                <a:solidFill>
                  <a:srgbClr val="002060"/>
                </a:solidFill>
                <a:latin typeface="Gotham"/>
                <a:cs typeface="Times New Roman" panose="02020603050405020304" pitchFamily="18" charset="0"/>
              </a:rPr>
              <a:t>Tereddütlerin </a:t>
            </a:r>
            <a:r>
              <a:rPr lang="tr-TR" b="1" dirty="0">
                <a:solidFill>
                  <a:srgbClr val="002060"/>
                </a:solidFill>
                <a:latin typeface="Gotham"/>
                <a:cs typeface="Times New Roman" panose="02020603050405020304" pitchFamily="18" charset="0"/>
              </a:rPr>
              <a:t>Giderilmesi</a:t>
            </a:r>
          </a:p>
          <a:p>
            <a:pPr lvl="1" algn="just">
              <a:buFont typeface="Arial" panose="020B0604020202020204" pitchFamily="34" charset="0"/>
              <a:buChar char="•"/>
            </a:pPr>
            <a:r>
              <a:rPr lang="tr-TR" dirty="0" smtClean="0">
                <a:solidFill>
                  <a:srgbClr val="002060"/>
                </a:solidFill>
                <a:latin typeface="Gotham"/>
                <a:cs typeface="Times New Roman" panose="02020603050405020304" pitchFamily="18" charset="0"/>
              </a:rPr>
              <a:t>Staj Yönergesinde yer </a:t>
            </a:r>
            <a:r>
              <a:rPr lang="tr-TR" dirty="0">
                <a:solidFill>
                  <a:srgbClr val="002060"/>
                </a:solidFill>
                <a:latin typeface="Gotham"/>
                <a:cs typeface="Times New Roman" panose="02020603050405020304" pitchFamily="18" charset="0"/>
              </a:rPr>
              <a:t>almayan konularda ilgili mevzuat hükümleri çerçevesinde karar vermeye Cumhurbaşkanlığı İnsan Kaynakları Ofisi Yetenek Kazanımı ve Organizasyon Dairesi Başkanlığı yetkilidir. </a:t>
            </a:r>
          </a:p>
          <a:p>
            <a:pPr lvl="1">
              <a:buFont typeface="Wingdings" pitchFamily="2" charset="2"/>
              <a:buChar char="Ø"/>
            </a:pPr>
            <a:endParaRPr lang="tr-TR" sz="1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endParaRPr lang="tr-TR" sz="2000" dirty="0">
              <a:latin typeface="Times New Roman" panose="02020603050405020304" pitchFamily="18" charset="0"/>
              <a:cs typeface="Times New Roman" panose="02020603050405020304" pitchFamily="18" charset="0"/>
            </a:endParaRPr>
          </a:p>
          <a:p>
            <a:pPr marL="0" indent="0">
              <a:buNone/>
            </a:pPr>
            <a:r>
              <a:rPr lang="tr-TR" dirty="0"/>
              <a:t/>
            </a:r>
            <a:br>
              <a:rPr lang="tr-TR" dirty="0"/>
            </a:br>
            <a:endParaRPr lang="tr-TR" dirty="0"/>
          </a:p>
          <a:p>
            <a:pPr lvl="2" algn="just"/>
            <a:endParaRPr lang="tr-TR" sz="1600" dirty="0" smtClean="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a:p>
            <a:pPr lvl="2" algn="just"/>
            <a:endParaRPr lang="tr-TR" sz="12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457200" lvl="1" indent="0" algn="just">
              <a:buNone/>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457200" lvl="1" indent="0" algn="just">
              <a:buNone/>
            </a:pPr>
            <a:endParaRPr lang="tr-TR" sz="1800" dirty="0">
              <a:latin typeface="Times New Roman" panose="02020603050405020304" pitchFamily="18" charset="0"/>
              <a:cs typeface="Times New Roman" panose="02020603050405020304" pitchFamily="18" charset="0"/>
            </a:endParaRPr>
          </a:p>
          <a:p>
            <a:pPr marL="457200" lvl="1" indent="0" algn="just">
              <a:buNone/>
            </a:pPr>
            <a:endParaRPr lang="tr-TR" sz="200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lvl="2"/>
            <a:endParaRPr lang="tr-TR"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dirty="0">
              <a:latin typeface="Times New Roman" panose="02020603050405020304" pitchFamily="18" charset="0"/>
              <a:cs typeface="Times New Roman" panose="02020603050405020304" pitchFamily="18" charset="0"/>
            </a:endParaRPr>
          </a:p>
          <a:p>
            <a:pPr lvl="2">
              <a:buFont typeface="Wingdings" pitchFamily="2" charset="2"/>
              <a:buChar char="Ø"/>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73DFCE1-BC5E-8249-A0A8-7275C217E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6730"/>
            <a:ext cx="9144000" cy="1121270"/>
          </a:xfrm>
          <a:prstGeom prst="rect">
            <a:avLst/>
          </a:prstGeom>
        </p:spPr>
      </p:pic>
    </p:spTree>
    <p:extLst>
      <p:ext uri="{BB962C8B-B14F-4D97-AF65-F5344CB8AC3E}">
        <p14:creationId xmlns:p14="http://schemas.microsoft.com/office/powerpoint/2010/main" val="260974903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marL="0" indent="0">
              <a:buNone/>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BA3CD502-9D4E-0C41-A972-F5962C86B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 y="1555750"/>
            <a:ext cx="7797800" cy="3746500"/>
          </a:xfrm>
          <a:prstGeom prst="rect">
            <a:avLst/>
          </a:prstGeom>
        </p:spPr>
      </p:pic>
      <p:pic>
        <p:nvPicPr>
          <p:cNvPr id="9" name="Resim 8">
            <a:extLst>
              <a:ext uri="{FF2B5EF4-FFF2-40B4-BE49-F238E27FC236}">
                <a16:creationId xmlns:a16="http://schemas.microsoft.com/office/drawing/2014/main" id="{3867915E-83C2-8A49-9B95-4130C31CB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79116"/>
            <a:ext cx="9144000" cy="1106268"/>
          </a:xfrm>
          <a:prstGeom prst="rect">
            <a:avLst/>
          </a:prstGeom>
        </p:spPr>
      </p:pic>
    </p:spTree>
    <p:extLst>
      <p:ext uri="{BB962C8B-B14F-4D97-AF65-F5344CB8AC3E}">
        <p14:creationId xmlns:p14="http://schemas.microsoft.com/office/powerpoint/2010/main" val="270317159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marL="0" indent="0">
              <a:buNone/>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13D85372-C6C4-5B47-8F2F-BD6887D4A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745"/>
            <a:ext cx="9144000" cy="5328591"/>
          </a:xfrm>
          <a:prstGeom prst="rect">
            <a:avLst/>
          </a:prstGeom>
        </p:spPr>
      </p:pic>
    </p:spTree>
    <p:extLst>
      <p:ext uri="{BB962C8B-B14F-4D97-AF65-F5344CB8AC3E}">
        <p14:creationId xmlns:p14="http://schemas.microsoft.com/office/powerpoint/2010/main" val="257064109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marL="0" indent="0">
              <a:buNone/>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54F014B2-418D-1540-B7B0-E0F5D93BD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744"/>
            <a:ext cx="9144000" cy="5261246"/>
          </a:xfrm>
          <a:prstGeom prst="rect">
            <a:avLst/>
          </a:prstGeom>
        </p:spPr>
      </p:pic>
    </p:spTree>
    <p:extLst>
      <p:ext uri="{BB962C8B-B14F-4D97-AF65-F5344CB8AC3E}">
        <p14:creationId xmlns:p14="http://schemas.microsoft.com/office/powerpoint/2010/main" val="267914340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marL="0" indent="0">
              <a:buNone/>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923FCD2B-4A93-B043-87DF-39E111EC7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744"/>
            <a:ext cx="9144000" cy="2536031"/>
          </a:xfrm>
          <a:prstGeom prst="rect">
            <a:avLst/>
          </a:prstGeom>
        </p:spPr>
      </p:pic>
    </p:spTree>
    <p:extLst>
      <p:ext uri="{BB962C8B-B14F-4D97-AF65-F5344CB8AC3E}">
        <p14:creationId xmlns:p14="http://schemas.microsoft.com/office/powerpoint/2010/main" val="86700949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1124744"/>
            <a:ext cx="8229600" cy="5544616"/>
          </a:xfrm>
        </p:spPr>
        <p:txBody>
          <a:bodyPr>
            <a:noAutofit/>
          </a:bodyPr>
          <a:lstStyle/>
          <a:p>
            <a:pPr marL="0" indent="0">
              <a:buNone/>
            </a:pPr>
            <a:endParaRPr lang="tr-TR" sz="16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400" dirty="0">
              <a:solidFill>
                <a:srgbClr val="00206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5FF829FE-86AA-BF48-8117-4307867E3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2" y="1340768"/>
            <a:ext cx="9144000" cy="3533737"/>
          </a:xfrm>
          <a:prstGeom prst="rect">
            <a:avLst/>
          </a:prstGeom>
        </p:spPr>
      </p:pic>
    </p:spTree>
    <p:extLst>
      <p:ext uri="{BB962C8B-B14F-4D97-AF65-F5344CB8AC3E}">
        <p14:creationId xmlns:p14="http://schemas.microsoft.com/office/powerpoint/2010/main" val="395245986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pic>
        <p:nvPicPr>
          <p:cNvPr id="6" name="Resim 5">
            <a:extLst>
              <a:ext uri="{FF2B5EF4-FFF2-40B4-BE49-F238E27FC236}">
                <a16:creationId xmlns:a16="http://schemas.microsoft.com/office/drawing/2014/main" id="{A8B30BE0-D36D-AF4E-9286-949D13E61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44000" cy="4541802"/>
          </a:xfrm>
          <a:prstGeom prst="rect">
            <a:avLst/>
          </a:prstGeom>
        </p:spPr>
      </p:pic>
    </p:spTree>
    <p:extLst>
      <p:ext uri="{BB962C8B-B14F-4D97-AF65-F5344CB8AC3E}">
        <p14:creationId xmlns:p14="http://schemas.microsoft.com/office/powerpoint/2010/main" val="420448155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pic>
        <p:nvPicPr>
          <p:cNvPr id="3" name="Resim 2">
            <a:extLst>
              <a:ext uri="{FF2B5EF4-FFF2-40B4-BE49-F238E27FC236}">
                <a16:creationId xmlns:a16="http://schemas.microsoft.com/office/drawing/2014/main" id="{FFF320E0-7A40-5E46-B0C8-32ABB18D9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4648"/>
            <a:ext cx="9144000" cy="4108704"/>
          </a:xfrm>
          <a:prstGeom prst="rect">
            <a:avLst/>
          </a:prstGeom>
        </p:spPr>
      </p:pic>
    </p:spTree>
    <p:extLst>
      <p:ext uri="{BB962C8B-B14F-4D97-AF65-F5344CB8AC3E}">
        <p14:creationId xmlns:p14="http://schemas.microsoft.com/office/powerpoint/2010/main" val="410558534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pic>
        <p:nvPicPr>
          <p:cNvPr id="5" name="Resim 4">
            <a:extLst>
              <a:ext uri="{FF2B5EF4-FFF2-40B4-BE49-F238E27FC236}">
                <a16:creationId xmlns:a16="http://schemas.microsoft.com/office/drawing/2014/main" id="{7F104D1C-13F8-D147-89CC-BAF61AF73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0461"/>
            <a:ext cx="9144000" cy="5572687"/>
          </a:xfrm>
          <a:prstGeom prst="rect">
            <a:avLst/>
          </a:prstGeom>
        </p:spPr>
      </p:pic>
    </p:spTree>
    <p:extLst>
      <p:ext uri="{BB962C8B-B14F-4D97-AF65-F5344CB8AC3E}">
        <p14:creationId xmlns:p14="http://schemas.microsoft.com/office/powerpoint/2010/main" val="200535135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pic>
        <p:nvPicPr>
          <p:cNvPr id="3" name="Resim 2">
            <a:extLst>
              <a:ext uri="{FF2B5EF4-FFF2-40B4-BE49-F238E27FC236}">
                <a16:creationId xmlns:a16="http://schemas.microsoft.com/office/drawing/2014/main" id="{5FD4723A-6A8D-9F4C-8F3A-3BAFB5E47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44000" cy="3696511"/>
          </a:xfrm>
          <a:prstGeom prst="rect">
            <a:avLst/>
          </a:prstGeom>
        </p:spPr>
      </p:pic>
    </p:spTree>
    <p:extLst>
      <p:ext uri="{BB962C8B-B14F-4D97-AF65-F5344CB8AC3E}">
        <p14:creationId xmlns:p14="http://schemas.microsoft.com/office/powerpoint/2010/main" val="315691846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2" name="Unvan 1"/>
          <p:cNvSpPr>
            <a:spLocks noGrp="1"/>
          </p:cNvSpPr>
          <p:nvPr>
            <p:ph type="title"/>
          </p:nvPr>
        </p:nvSpPr>
        <p:spPr>
          <a:xfrm>
            <a:off x="457200" y="773832"/>
            <a:ext cx="8229600" cy="1143000"/>
          </a:xfrm>
        </p:spPr>
        <p:txBody>
          <a:bodyPr>
            <a:normAutofit/>
          </a:bodyPr>
          <a:lstStyle/>
          <a:p>
            <a:r>
              <a:rPr lang="tr-TR" altLang="tr-TR" sz="4000" b="1" dirty="0">
                <a:solidFill>
                  <a:schemeClr val="accent6">
                    <a:lumMod val="75000"/>
                  </a:schemeClr>
                </a:solidFill>
                <a:latin typeface="Gotham"/>
                <a:cs typeface="Times New Roman" panose="02020603050405020304" pitchFamily="18" charset="0"/>
              </a:rPr>
              <a:t>Faaliyet Alanlarımız</a:t>
            </a:r>
            <a:endParaRPr lang="tr-TR" sz="40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57200" y="2060849"/>
            <a:ext cx="8229600" cy="2016224"/>
          </a:xfrm>
        </p:spPr>
        <p:txBody>
          <a:bodyPr>
            <a:normAutofit/>
          </a:bodyPr>
          <a:lstStyle/>
          <a:p>
            <a:pPr algn="just">
              <a:buFont typeface="Wingdings" pitchFamily="2" charset="2"/>
              <a:buChar char="Ø"/>
            </a:pPr>
            <a:r>
              <a:rPr lang="tr-TR" sz="2800" dirty="0" smtClean="0">
                <a:solidFill>
                  <a:srgbClr val="002060"/>
                </a:solidFill>
                <a:latin typeface="Gotham"/>
                <a:cs typeface="Times New Roman" panose="02020603050405020304" pitchFamily="18" charset="0"/>
              </a:rPr>
              <a:t>Üniversitenin </a:t>
            </a:r>
            <a:r>
              <a:rPr lang="tr-TR" sz="2800" dirty="0">
                <a:solidFill>
                  <a:srgbClr val="002060"/>
                </a:solidFill>
                <a:latin typeface="Gotham"/>
                <a:cs typeface="Times New Roman" panose="02020603050405020304" pitchFamily="18" charset="0"/>
              </a:rPr>
              <a:t>bünyesinde kariyer planlama ile ilgili öğrenci kulüpleri/toplulukları kurmak ve ortak projeler geliştirmek ve projelerin yürütülmesine destek vermek.</a:t>
            </a:r>
          </a:p>
        </p:txBody>
      </p:sp>
    </p:spTree>
    <p:extLst>
      <p:ext uri="{BB962C8B-B14F-4D97-AF65-F5344CB8AC3E}">
        <p14:creationId xmlns:p14="http://schemas.microsoft.com/office/powerpoint/2010/main" val="426389666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pic>
        <p:nvPicPr>
          <p:cNvPr id="5" name="Resim 4">
            <a:extLst>
              <a:ext uri="{FF2B5EF4-FFF2-40B4-BE49-F238E27FC236}">
                <a16:creationId xmlns:a16="http://schemas.microsoft.com/office/drawing/2014/main" id="{A17A00CD-3952-8A41-8704-4BDECF473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7610"/>
            <a:ext cx="9144000" cy="5094862"/>
          </a:xfrm>
          <a:prstGeom prst="rect">
            <a:avLst/>
          </a:prstGeom>
        </p:spPr>
      </p:pic>
    </p:spTree>
    <p:extLst>
      <p:ext uri="{BB962C8B-B14F-4D97-AF65-F5344CB8AC3E}">
        <p14:creationId xmlns:p14="http://schemas.microsoft.com/office/powerpoint/2010/main" val="268145873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pic>
        <p:nvPicPr>
          <p:cNvPr id="7" name="Resim 6">
            <a:extLst>
              <a:ext uri="{FF2B5EF4-FFF2-40B4-BE49-F238E27FC236}">
                <a16:creationId xmlns:a16="http://schemas.microsoft.com/office/drawing/2014/main" id="{317E2E61-C2BD-7E4C-8A9A-17DB33E25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752"/>
            <a:ext cx="9144000" cy="5400600"/>
          </a:xfrm>
          <a:prstGeom prst="rect">
            <a:avLst/>
          </a:prstGeom>
        </p:spPr>
      </p:pic>
    </p:spTree>
    <p:extLst>
      <p:ext uri="{BB962C8B-B14F-4D97-AF65-F5344CB8AC3E}">
        <p14:creationId xmlns:p14="http://schemas.microsoft.com/office/powerpoint/2010/main" val="23459874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pic>
        <p:nvPicPr>
          <p:cNvPr id="7" name="Resim 6">
            <a:extLst>
              <a:ext uri="{FF2B5EF4-FFF2-40B4-BE49-F238E27FC236}">
                <a16:creationId xmlns:a16="http://schemas.microsoft.com/office/drawing/2014/main" id="{58307AE8-7E10-C14F-8433-EAAFCC9CB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7319"/>
            <a:ext cx="9144000" cy="5286017"/>
          </a:xfrm>
          <a:prstGeom prst="rect">
            <a:avLst/>
          </a:prstGeom>
        </p:spPr>
      </p:pic>
    </p:spTree>
    <p:extLst>
      <p:ext uri="{BB962C8B-B14F-4D97-AF65-F5344CB8AC3E}">
        <p14:creationId xmlns:p14="http://schemas.microsoft.com/office/powerpoint/2010/main" val="295331265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pic>
        <p:nvPicPr>
          <p:cNvPr id="3" name="Resim 2">
            <a:extLst>
              <a:ext uri="{FF2B5EF4-FFF2-40B4-BE49-F238E27FC236}">
                <a16:creationId xmlns:a16="http://schemas.microsoft.com/office/drawing/2014/main" id="{0F3B1787-4502-3E43-8B63-1BA014E84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73" y="1196752"/>
            <a:ext cx="8607253" cy="5256584"/>
          </a:xfrm>
          <a:prstGeom prst="rect">
            <a:avLst/>
          </a:prstGeom>
        </p:spPr>
      </p:pic>
    </p:spTree>
    <p:extLst>
      <p:ext uri="{BB962C8B-B14F-4D97-AF65-F5344CB8AC3E}">
        <p14:creationId xmlns:p14="http://schemas.microsoft.com/office/powerpoint/2010/main" val="365910305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8" name="Metin kutusu 7"/>
          <p:cNvSpPr txBox="1"/>
          <p:nvPr/>
        </p:nvSpPr>
        <p:spPr>
          <a:xfrm>
            <a:off x="1403648" y="2780928"/>
            <a:ext cx="6624736" cy="923330"/>
          </a:xfrm>
          <a:prstGeom prst="rect">
            <a:avLst/>
          </a:prstGeom>
          <a:noFill/>
        </p:spPr>
        <p:txBody>
          <a:bodyPr wrap="square" rtlCol="0">
            <a:spAutoFit/>
          </a:bodyPr>
          <a:lstStyle/>
          <a:p>
            <a:pPr algn="ctr"/>
            <a:r>
              <a:rPr lang="tr-TR" sz="5400" dirty="0" smtClean="0">
                <a:solidFill>
                  <a:schemeClr val="accent6">
                    <a:lumMod val="75000"/>
                  </a:schemeClr>
                </a:solidFill>
                <a:latin typeface="Gotham"/>
              </a:rPr>
              <a:t>KAMU İŞ İLANLARI</a:t>
            </a:r>
            <a:endParaRPr lang="tr-TR" sz="5400" dirty="0">
              <a:solidFill>
                <a:schemeClr val="accent6">
                  <a:lumMod val="75000"/>
                </a:schemeClr>
              </a:solidFill>
              <a:latin typeface="Gotham"/>
            </a:endParaRP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966"/>
            <a:ext cx="9144000" cy="710418"/>
          </a:xfrm>
          <a:prstGeom prst="rect">
            <a:avLst/>
          </a:prstGeom>
        </p:spPr>
      </p:pic>
    </p:spTree>
    <p:extLst>
      <p:ext uri="{BB962C8B-B14F-4D97-AF65-F5344CB8AC3E}">
        <p14:creationId xmlns:p14="http://schemas.microsoft.com/office/powerpoint/2010/main" val="206008396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8" name="Metin kutusu 7"/>
          <p:cNvSpPr txBox="1"/>
          <p:nvPr/>
        </p:nvSpPr>
        <p:spPr>
          <a:xfrm>
            <a:off x="395536" y="1827981"/>
            <a:ext cx="8352928" cy="1384995"/>
          </a:xfrm>
          <a:prstGeom prst="rect">
            <a:avLst/>
          </a:prstGeom>
          <a:noFill/>
        </p:spPr>
        <p:txBody>
          <a:bodyPr wrap="square" rtlCol="0">
            <a:spAutoFit/>
          </a:bodyPr>
          <a:lstStyle/>
          <a:p>
            <a:pPr algn="just"/>
            <a:r>
              <a:rPr lang="tr-TR" sz="2800" dirty="0">
                <a:solidFill>
                  <a:srgbClr val="002060"/>
                </a:solidFill>
              </a:rPr>
              <a:t>Cumhurbaşkanlığı İnsan Kaynakları Ofisi tarafından hazırlanan Kariyer </a:t>
            </a:r>
            <a:r>
              <a:rPr lang="tr-TR" sz="2800" dirty="0" smtClean="0">
                <a:solidFill>
                  <a:srgbClr val="002060"/>
                </a:solidFill>
              </a:rPr>
              <a:t>Kapısında ayrıca iş </a:t>
            </a:r>
            <a:r>
              <a:rPr lang="tr-TR" sz="2800" dirty="0">
                <a:solidFill>
                  <a:srgbClr val="002060"/>
                </a:solidFill>
              </a:rPr>
              <a:t>/ staj </a:t>
            </a:r>
            <a:r>
              <a:rPr lang="tr-TR" sz="2800" dirty="0" smtClean="0">
                <a:solidFill>
                  <a:srgbClr val="002060"/>
                </a:solidFill>
              </a:rPr>
              <a:t>ilanları da  </a:t>
            </a:r>
            <a:r>
              <a:rPr lang="tr-TR" sz="2800" dirty="0">
                <a:solidFill>
                  <a:srgbClr val="002060"/>
                </a:solidFill>
              </a:rPr>
              <a:t>kamuoyu ile </a:t>
            </a:r>
            <a:r>
              <a:rPr lang="tr-TR" sz="2800" dirty="0" smtClean="0">
                <a:solidFill>
                  <a:srgbClr val="002060"/>
                </a:solidFill>
              </a:rPr>
              <a:t>paylaşılmaktadır. </a:t>
            </a:r>
            <a:endParaRPr lang="tr-TR" sz="2800" dirty="0">
              <a:solidFill>
                <a:srgbClr val="002060"/>
              </a:solidFill>
              <a:latin typeface="Gotham"/>
            </a:endParaRP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966"/>
            <a:ext cx="9144000" cy="710418"/>
          </a:xfrm>
          <a:prstGeom prst="rect">
            <a:avLst/>
          </a:prstGeom>
        </p:spPr>
      </p:pic>
    </p:spTree>
    <p:extLst>
      <p:ext uri="{BB962C8B-B14F-4D97-AF65-F5344CB8AC3E}">
        <p14:creationId xmlns:p14="http://schemas.microsoft.com/office/powerpoint/2010/main" val="389130763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5793" y="1484783"/>
            <a:ext cx="7684639" cy="3726413"/>
          </a:xfr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74966"/>
            <a:ext cx="9144000" cy="710418"/>
          </a:xfrm>
          <a:prstGeom prst="rect">
            <a:avLst/>
          </a:prstGeom>
        </p:spPr>
      </p:pic>
      <p:sp>
        <p:nvSpPr>
          <p:cNvPr id="8" name="Metin kutusu 7"/>
          <p:cNvSpPr txBox="1"/>
          <p:nvPr/>
        </p:nvSpPr>
        <p:spPr>
          <a:xfrm>
            <a:off x="457200" y="5211197"/>
            <a:ext cx="8229600" cy="954107"/>
          </a:xfrm>
          <a:prstGeom prst="rect">
            <a:avLst/>
          </a:prstGeom>
          <a:noFill/>
        </p:spPr>
        <p:txBody>
          <a:bodyPr wrap="square" rtlCol="0">
            <a:spAutoFit/>
          </a:bodyPr>
          <a:lstStyle/>
          <a:p>
            <a:pPr algn="ctr"/>
            <a:r>
              <a:rPr lang="tr-TR" sz="2800" dirty="0">
                <a:solidFill>
                  <a:srgbClr val="002060"/>
                </a:solidFill>
                <a:hlinkClick r:id="rId5"/>
              </a:rPr>
              <a:t>https://kariyerkapisi.cbiko.gov.tr</a:t>
            </a:r>
            <a:r>
              <a:rPr lang="tr-TR" sz="2800" dirty="0" smtClean="0">
                <a:solidFill>
                  <a:srgbClr val="002060"/>
                </a:solidFill>
                <a:hlinkClick r:id="rId5"/>
              </a:rPr>
              <a:t>/</a:t>
            </a:r>
            <a:endParaRPr lang="tr-TR" sz="2800" dirty="0" smtClean="0">
              <a:solidFill>
                <a:srgbClr val="002060"/>
              </a:solidFill>
            </a:endParaRPr>
          </a:p>
          <a:p>
            <a:pPr algn="ctr"/>
            <a:r>
              <a:rPr lang="tr-TR" sz="2800" dirty="0" smtClean="0">
                <a:solidFill>
                  <a:srgbClr val="002060"/>
                </a:solidFill>
              </a:rPr>
              <a:t>Web adresinden kayıt yapabilirsiniz.</a:t>
            </a:r>
            <a:endParaRPr lang="tr-TR" sz="2800" dirty="0">
              <a:solidFill>
                <a:srgbClr val="002060"/>
              </a:solidFill>
            </a:endParaRPr>
          </a:p>
        </p:txBody>
      </p:sp>
    </p:spTree>
    <p:extLst>
      <p:ext uri="{BB962C8B-B14F-4D97-AF65-F5344CB8AC3E}">
        <p14:creationId xmlns:p14="http://schemas.microsoft.com/office/powerpoint/2010/main" val="192035432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2" name="Unvan 1"/>
          <p:cNvSpPr>
            <a:spLocks noGrp="1"/>
          </p:cNvSpPr>
          <p:nvPr>
            <p:ph type="title"/>
          </p:nvPr>
        </p:nvSpPr>
        <p:spPr>
          <a:xfrm>
            <a:off x="457200" y="1052736"/>
            <a:ext cx="8229600" cy="1440160"/>
          </a:xfrm>
        </p:spPr>
        <p:txBody>
          <a:bodyPr>
            <a:noAutofit/>
          </a:bodyPr>
          <a:lstStyle/>
          <a:p>
            <a:r>
              <a:rPr lang="tr-TR" altLang="tr-TR" sz="3200" b="1" dirty="0" smtClean="0">
                <a:solidFill>
                  <a:schemeClr val="accent6">
                    <a:lumMod val="75000"/>
                  </a:schemeClr>
                </a:solidFill>
                <a:latin typeface="Gotham"/>
                <a:cs typeface="Times New Roman" panose="02020603050405020304" pitchFamily="18" charset="0"/>
              </a:rPr>
              <a:t>Kariyer </a:t>
            </a:r>
            <a:r>
              <a:rPr lang="tr-TR" altLang="tr-TR" sz="3200" b="1" dirty="0">
                <a:solidFill>
                  <a:schemeClr val="accent6">
                    <a:lumMod val="75000"/>
                  </a:schemeClr>
                </a:solidFill>
                <a:latin typeface="Gotham"/>
                <a:cs typeface="Times New Roman" panose="02020603050405020304" pitchFamily="18" charset="0"/>
              </a:rPr>
              <a:t>Planlama, Geliştirme ve </a:t>
            </a:r>
            <a:r>
              <a:rPr lang="tr-TR" altLang="tr-TR" sz="3200" b="1" dirty="0" smtClean="0">
                <a:solidFill>
                  <a:schemeClr val="accent6">
                    <a:lumMod val="75000"/>
                  </a:schemeClr>
                </a:solidFill>
                <a:latin typeface="Gotham"/>
                <a:cs typeface="Times New Roman" panose="02020603050405020304" pitchFamily="18" charset="0"/>
              </a:rPr>
              <a:t>Eğitim Birimi tarafından yapılan/yapılacak etkinlikler</a:t>
            </a:r>
            <a:endParaRPr lang="tr-TR" sz="3200" dirty="0">
              <a:solidFill>
                <a:schemeClr val="accent6">
                  <a:lumMod val="75000"/>
                </a:schemeClr>
              </a:solidFill>
              <a:latin typeface="Gotham"/>
              <a:cs typeface="Times New Roman" panose="02020603050405020304" pitchFamily="18" charset="0"/>
            </a:endParaRPr>
          </a:p>
        </p:txBody>
      </p:sp>
      <p:sp>
        <p:nvSpPr>
          <p:cNvPr id="3" name="İçerik Yer Tutucusu 2"/>
          <p:cNvSpPr>
            <a:spLocks noGrp="1"/>
          </p:cNvSpPr>
          <p:nvPr>
            <p:ph idx="1"/>
          </p:nvPr>
        </p:nvSpPr>
        <p:spPr>
          <a:xfrm>
            <a:off x="434355" y="3068960"/>
            <a:ext cx="8229600" cy="3168351"/>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Eğitim ve Etkinlik </a:t>
            </a:r>
            <a:r>
              <a:rPr lang="tr-TR" b="1" dirty="0" smtClean="0">
                <a:solidFill>
                  <a:srgbClr val="002060"/>
                </a:solidFill>
                <a:latin typeface="Gotham"/>
                <a:cs typeface="Times New Roman" panose="02020603050405020304" pitchFamily="18" charset="0"/>
              </a:rPr>
              <a:t>Hizmeti</a:t>
            </a:r>
          </a:p>
          <a:p>
            <a:pPr lvl="1"/>
            <a:r>
              <a:rPr lang="tr-TR" b="1" dirty="0" smtClean="0">
                <a:solidFill>
                  <a:schemeClr val="accent6">
                    <a:lumMod val="75000"/>
                  </a:schemeClr>
                </a:solidFill>
                <a:latin typeface="Gotham"/>
                <a:cs typeface="Times New Roman" panose="02020603050405020304" pitchFamily="18" charset="0"/>
              </a:rPr>
              <a:t>İş </a:t>
            </a:r>
            <a:r>
              <a:rPr lang="tr-TR" b="1" dirty="0">
                <a:solidFill>
                  <a:schemeClr val="accent6">
                    <a:lumMod val="75000"/>
                  </a:schemeClr>
                </a:solidFill>
                <a:latin typeface="Gotham"/>
                <a:cs typeface="Times New Roman" panose="02020603050405020304" pitchFamily="18" charset="0"/>
              </a:rPr>
              <a:t>Kulübü </a:t>
            </a:r>
            <a:r>
              <a:rPr lang="tr-TR" sz="3200" b="1" dirty="0">
                <a:solidFill>
                  <a:schemeClr val="accent6">
                    <a:lumMod val="75000"/>
                  </a:schemeClr>
                </a:solidFill>
                <a:latin typeface="Gotham"/>
                <a:ea typeface="+mj-ea"/>
                <a:cs typeface="Times New Roman" panose="02020603050405020304" pitchFamily="18" charset="0"/>
              </a:rPr>
              <a:t>Eğitimleri</a:t>
            </a:r>
            <a:r>
              <a:rPr lang="tr-TR" b="1" dirty="0">
                <a:solidFill>
                  <a:schemeClr val="accent6">
                    <a:lumMod val="75000"/>
                  </a:schemeClr>
                </a:solidFill>
                <a:latin typeface="Gotham"/>
                <a:cs typeface="Times New Roman" panose="02020603050405020304" pitchFamily="18" charset="0"/>
              </a:rPr>
              <a:t> </a:t>
            </a:r>
            <a:endParaRPr lang="tr-TR" b="1" dirty="0" smtClean="0">
              <a:solidFill>
                <a:schemeClr val="accent6">
                  <a:lumMod val="75000"/>
                </a:schemeClr>
              </a:solidFill>
              <a:latin typeface="Gotham"/>
              <a:cs typeface="Times New Roman" panose="02020603050405020304" pitchFamily="18" charset="0"/>
            </a:endParaRPr>
          </a:p>
          <a:p>
            <a:pPr lvl="1"/>
            <a:r>
              <a:rPr lang="tr-TR" b="1" dirty="0">
                <a:solidFill>
                  <a:schemeClr val="accent6">
                    <a:lumMod val="75000"/>
                  </a:schemeClr>
                </a:solidFill>
                <a:latin typeface="Gotham"/>
                <a:cs typeface="Times New Roman" panose="02020603050405020304" pitchFamily="18" charset="0"/>
              </a:rPr>
              <a:t>Kariyer </a:t>
            </a:r>
            <a:r>
              <a:rPr lang="tr-TR" b="1" dirty="0" smtClean="0">
                <a:solidFill>
                  <a:schemeClr val="accent6">
                    <a:lumMod val="75000"/>
                  </a:schemeClr>
                </a:solidFill>
                <a:latin typeface="Gotham"/>
                <a:cs typeface="Times New Roman" panose="02020603050405020304" pitchFamily="18" charset="0"/>
              </a:rPr>
              <a:t>Söyleşileri</a:t>
            </a:r>
          </a:p>
          <a:p>
            <a:pPr lvl="1"/>
            <a:r>
              <a:rPr lang="tr-TR" b="1" dirty="0" smtClean="0">
                <a:solidFill>
                  <a:schemeClr val="accent6">
                    <a:lumMod val="75000"/>
                  </a:schemeClr>
                </a:solidFill>
                <a:latin typeface="Gotham"/>
                <a:cs typeface="Times New Roman" panose="02020603050405020304" pitchFamily="18" charset="0"/>
              </a:rPr>
              <a:t>Öğrenci Söyleşileri</a:t>
            </a:r>
          </a:p>
          <a:p>
            <a:pPr lvl="1"/>
            <a:r>
              <a:rPr lang="tr-TR" b="1" dirty="0" smtClean="0">
                <a:solidFill>
                  <a:schemeClr val="accent6">
                    <a:lumMod val="75000"/>
                  </a:schemeClr>
                </a:solidFill>
                <a:latin typeface="Gotham"/>
                <a:cs typeface="Times New Roman" panose="02020603050405020304" pitchFamily="18" charset="0"/>
              </a:rPr>
              <a:t>Mezun Söyleşileri</a:t>
            </a:r>
            <a:endParaRPr lang="tr-TR" b="1" dirty="0">
              <a:solidFill>
                <a:schemeClr val="accent6">
                  <a:lumMod val="75000"/>
                </a:schemeClr>
              </a:solidFill>
              <a:latin typeface="Gotham"/>
              <a:cs typeface="Times New Roman" panose="02020603050405020304" pitchFamily="18" charset="0"/>
            </a:endParaRPr>
          </a:p>
          <a:p>
            <a:pPr lvl="1"/>
            <a:r>
              <a:rPr lang="tr-TR" b="1" dirty="0">
                <a:solidFill>
                  <a:schemeClr val="accent6">
                    <a:lumMod val="75000"/>
                  </a:schemeClr>
                </a:solidFill>
                <a:latin typeface="Gotham"/>
                <a:cs typeface="Times New Roman" panose="02020603050405020304" pitchFamily="18" charset="0"/>
              </a:rPr>
              <a:t>Online KPSS Hazırlık Eğitimi</a:t>
            </a:r>
          </a:p>
          <a:p>
            <a:pPr lvl="1"/>
            <a:endParaRPr lang="tr-TR" b="1" dirty="0">
              <a:solidFill>
                <a:schemeClr val="accent6">
                  <a:lumMod val="75000"/>
                </a:schemeClr>
              </a:solidFill>
              <a:latin typeface="Gotham"/>
              <a:cs typeface="Times New Roman" panose="02020603050405020304" pitchFamily="18" charset="0"/>
            </a:endParaRPr>
          </a:p>
        </p:txBody>
      </p:sp>
    </p:spTree>
    <p:extLst>
      <p:ext uri="{BB962C8B-B14F-4D97-AF65-F5344CB8AC3E}">
        <p14:creationId xmlns:p14="http://schemas.microsoft.com/office/powerpoint/2010/main" val="59444994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457200" y="2708920"/>
            <a:ext cx="8229600" cy="3960440"/>
          </a:xfrm>
        </p:spPr>
        <p:txBody>
          <a:bodyPr>
            <a:noAutofit/>
          </a:bodyPr>
          <a:lstStyle/>
          <a:p>
            <a:pPr>
              <a:buFont typeface="Wingdings" pitchFamily="2" charset="2"/>
              <a:buChar char="Ø"/>
            </a:pPr>
            <a:r>
              <a:rPr lang="tr-TR" b="1" dirty="0">
                <a:solidFill>
                  <a:srgbClr val="002060"/>
                </a:solidFill>
                <a:latin typeface="Gotham"/>
                <a:cs typeface="Times New Roman" panose="02020603050405020304" pitchFamily="18" charset="0"/>
              </a:rPr>
              <a:t>Kariyer Rehberliği ve Danışmanlığı Hizmeti</a:t>
            </a:r>
          </a:p>
          <a:p>
            <a:pPr lvl="1"/>
            <a:r>
              <a:rPr lang="tr-TR" sz="2000" dirty="0">
                <a:solidFill>
                  <a:srgbClr val="002060"/>
                </a:solidFill>
                <a:latin typeface="Gotham"/>
                <a:cs typeface="Times New Roman" panose="02020603050405020304" pitchFamily="18" charset="0"/>
              </a:rPr>
              <a:t>Danışmanlık randevu formu doldurularak İş ve Meslek Danışmanlarımızdan aşağıdaki veya benzeri konularda randevu alabilmektedir. </a:t>
            </a:r>
          </a:p>
          <a:p>
            <a:pPr marL="1200150" lvl="2" indent="-342900"/>
            <a:r>
              <a:rPr lang="tr-TR" sz="2000" dirty="0">
                <a:solidFill>
                  <a:schemeClr val="accent6">
                    <a:lumMod val="75000"/>
                  </a:schemeClr>
                </a:solidFill>
                <a:latin typeface="Gotham"/>
                <a:cs typeface="Times New Roman" panose="02020603050405020304" pitchFamily="18" charset="0"/>
              </a:rPr>
              <a:t>CV Hazırlama</a:t>
            </a:r>
          </a:p>
          <a:p>
            <a:pPr marL="1200150" lvl="2" indent="-342900"/>
            <a:r>
              <a:rPr lang="tr-TR" sz="2000" dirty="0">
                <a:solidFill>
                  <a:schemeClr val="accent6">
                    <a:lumMod val="75000"/>
                  </a:schemeClr>
                </a:solidFill>
                <a:latin typeface="Gotham"/>
                <a:cs typeface="Times New Roman" panose="02020603050405020304" pitchFamily="18" charset="0"/>
              </a:rPr>
              <a:t>Kariyer Planlama</a:t>
            </a:r>
          </a:p>
          <a:p>
            <a:pPr marL="1200150" lvl="2" indent="-342900"/>
            <a:r>
              <a:rPr lang="tr-TR" sz="2000" dirty="0">
                <a:solidFill>
                  <a:schemeClr val="accent6">
                    <a:lumMod val="75000"/>
                  </a:schemeClr>
                </a:solidFill>
                <a:latin typeface="Gotham"/>
                <a:cs typeface="Times New Roman" panose="02020603050405020304" pitchFamily="18" charset="0"/>
              </a:rPr>
              <a:t>Meslek Seçimi Kararsızlığı</a:t>
            </a:r>
          </a:p>
          <a:p>
            <a:pPr marL="1200150" lvl="2" indent="-342900"/>
            <a:r>
              <a:rPr lang="tr-TR" sz="2000" dirty="0">
                <a:solidFill>
                  <a:schemeClr val="accent6">
                    <a:lumMod val="75000"/>
                  </a:schemeClr>
                </a:solidFill>
                <a:latin typeface="Gotham"/>
                <a:cs typeface="Times New Roman" panose="02020603050405020304" pitchFamily="18" charset="0"/>
              </a:rPr>
              <a:t>İş/Staj Mülakatı Danışmanlık</a:t>
            </a:r>
          </a:p>
          <a:p>
            <a:pPr marL="1200150" lvl="2" indent="-342900"/>
            <a:r>
              <a:rPr lang="tr-TR" sz="2000" dirty="0">
                <a:solidFill>
                  <a:schemeClr val="accent6">
                    <a:lumMod val="75000"/>
                  </a:schemeClr>
                </a:solidFill>
                <a:latin typeface="Gotham"/>
                <a:cs typeface="Times New Roman" panose="02020603050405020304" pitchFamily="18" charset="0"/>
              </a:rPr>
              <a:t>Genel (Kariyer Merkezi Hizmetleri Hakkında Bilgi Edinme)</a:t>
            </a:r>
            <a:endParaRPr lang="tr-TR" sz="2000" b="1" dirty="0">
              <a:solidFill>
                <a:schemeClr val="accent6">
                  <a:lumMod val="75000"/>
                </a:schemeClr>
              </a:solidFill>
              <a:latin typeface="Gotham"/>
              <a:cs typeface="Times New Roman" panose="02020603050405020304" pitchFamily="18" charset="0"/>
            </a:endParaRPr>
          </a:p>
          <a:p>
            <a:pPr marL="0" indent="0" algn="just">
              <a:buNone/>
            </a:pPr>
            <a:endParaRPr lang="tr-TR" sz="2400" dirty="0">
              <a:solidFill>
                <a:srgbClr val="002060"/>
              </a:solidFill>
              <a:latin typeface="Gotham"/>
              <a:cs typeface="Times New Roman" panose="02020603050405020304" pitchFamily="18" charset="0"/>
            </a:endParaRPr>
          </a:p>
        </p:txBody>
      </p:sp>
      <p:sp>
        <p:nvSpPr>
          <p:cNvPr id="5" name="Unvan 1"/>
          <p:cNvSpPr>
            <a:spLocks noGrp="1"/>
          </p:cNvSpPr>
          <p:nvPr>
            <p:ph type="title"/>
          </p:nvPr>
        </p:nvSpPr>
        <p:spPr>
          <a:xfrm>
            <a:off x="457200" y="1052736"/>
            <a:ext cx="8229600" cy="1440160"/>
          </a:xfrm>
        </p:spPr>
        <p:txBody>
          <a:bodyPr>
            <a:noAutofit/>
          </a:bodyPr>
          <a:lstStyle/>
          <a:p>
            <a:r>
              <a:rPr lang="tr-TR" altLang="tr-TR" sz="3200" b="1" dirty="0" smtClean="0">
                <a:solidFill>
                  <a:schemeClr val="accent6">
                    <a:lumMod val="75000"/>
                  </a:schemeClr>
                </a:solidFill>
                <a:latin typeface="Gotham"/>
                <a:cs typeface="Times New Roman" panose="02020603050405020304" pitchFamily="18" charset="0"/>
              </a:rPr>
              <a:t>Kariyer </a:t>
            </a:r>
            <a:r>
              <a:rPr lang="tr-TR" altLang="tr-TR" sz="3200" b="1" dirty="0">
                <a:solidFill>
                  <a:schemeClr val="accent6">
                    <a:lumMod val="75000"/>
                  </a:schemeClr>
                </a:solidFill>
                <a:latin typeface="Gotham"/>
                <a:cs typeface="Times New Roman" panose="02020603050405020304" pitchFamily="18" charset="0"/>
              </a:rPr>
              <a:t>Planlama, Geliştirme ve </a:t>
            </a:r>
            <a:r>
              <a:rPr lang="tr-TR" altLang="tr-TR" sz="3200" b="1" dirty="0" smtClean="0">
                <a:solidFill>
                  <a:schemeClr val="accent6">
                    <a:lumMod val="75000"/>
                  </a:schemeClr>
                </a:solidFill>
                <a:latin typeface="Gotham"/>
                <a:cs typeface="Times New Roman" panose="02020603050405020304" pitchFamily="18" charset="0"/>
              </a:rPr>
              <a:t>Eğitim Birimi tarafından yapılan/yapılacak etkinlikler</a:t>
            </a:r>
            <a:endParaRPr lang="tr-TR" sz="3200" dirty="0">
              <a:solidFill>
                <a:schemeClr val="accent6">
                  <a:lumMod val="75000"/>
                </a:schemeClr>
              </a:solidFill>
              <a:latin typeface="Gotham"/>
              <a:cs typeface="Times New Roman" panose="02020603050405020304" pitchFamily="18" charset="0"/>
            </a:endParaRPr>
          </a:p>
        </p:txBody>
      </p:sp>
    </p:spTree>
    <p:extLst>
      <p:ext uri="{BB962C8B-B14F-4D97-AF65-F5344CB8AC3E}">
        <p14:creationId xmlns:p14="http://schemas.microsoft.com/office/powerpoint/2010/main" val="161643497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3336"/>
          </a:xfrm>
          <a:prstGeom prst="rect">
            <a:avLst/>
          </a:prstGeom>
        </p:spPr>
      </p:pic>
      <p:sp>
        <p:nvSpPr>
          <p:cNvPr id="3" name="İçerik Yer Tutucusu 2"/>
          <p:cNvSpPr>
            <a:spLocks noGrp="1"/>
          </p:cNvSpPr>
          <p:nvPr>
            <p:ph idx="1"/>
          </p:nvPr>
        </p:nvSpPr>
        <p:spPr>
          <a:xfrm>
            <a:off x="611560" y="3356992"/>
            <a:ext cx="8229600" cy="1656184"/>
          </a:xfrm>
        </p:spPr>
        <p:txBody>
          <a:bodyPr>
            <a:noAutofit/>
          </a:bodyPr>
          <a:lstStyle/>
          <a:p>
            <a:pPr>
              <a:buFont typeface="Wingdings" pitchFamily="2" charset="2"/>
              <a:buChar char="Ø"/>
            </a:pPr>
            <a:r>
              <a:rPr lang="tr-TR" b="1" dirty="0" smtClean="0">
                <a:solidFill>
                  <a:srgbClr val="002060"/>
                </a:solidFill>
                <a:latin typeface="Gotham"/>
                <a:cs typeface="Times New Roman" panose="02020603050405020304" pitchFamily="18" charset="0"/>
              </a:rPr>
              <a:t>Kariyer </a:t>
            </a:r>
            <a:r>
              <a:rPr lang="tr-TR" b="1" dirty="0">
                <a:solidFill>
                  <a:srgbClr val="002060"/>
                </a:solidFill>
                <a:latin typeface="Gotham"/>
                <a:cs typeface="Times New Roman" panose="02020603050405020304" pitchFamily="18" charset="0"/>
              </a:rPr>
              <a:t>Geliştirme Hizmeti</a:t>
            </a:r>
          </a:p>
          <a:p>
            <a:pPr lvl="1"/>
            <a:r>
              <a:rPr lang="tr-TR" dirty="0">
                <a:solidFill>
                  <a:srgbClr val="002060"/>
                </a:solidFill>
                <a:latin typeface="Gotham"/>
                <a:cs typeface="Times New Roman" panose="02020603050405020304" pitchFamily="18" charset="0"/>
              </a:rPr>
              <a:t>İdari veya Akademik Personel için «Kariyer Geliştirme Eğitim Talep Formu»</a:t>
            </a:r>
          </a:p>
          <a:p>
            <a:pPr marL="0" indent="0" algn="just">
              <a:buNone/>
            </a:pPr>
            <a:endParaRPr lang="tr-TR" sz="2400" dirty="0">
              <a:solidFill>
                <a:srgbClr val="002060"/>
              </a:solidFill>
              <a:latin typeface="Gotham"/>
              <a:cs typeface="Times New Roman" panose="02020603050405020304" pitchFamily="18" charset="0"/>
            </a:endParaRPr>
          </a:p>
        </p:txBody>
      </p:sp>
      <p:sp>
        <p:nvSpPr>
          <p:cNvPr id="5" name="Unvan 1"/>
          <p:cNvSpPr>
            <a:spLocks noGrp="1"/>
          </p:cNvSpPr>
          <p:nvPr>
            <p:ph type="title"/>
          </p:nvPr>
        </p:nvSpPr>
        <p:spPr>
          <a:xfrm>
            <a:off x="457200" y="1052736"/>
            <a:ext cx="8229600" cy="1440160"/>
          </a:xfrm>
        </p:spPr>
        <p:txBody>
          <a:bodyPr>
            <a:noAutofit/>
          </a:bodyPr>
          <a:lstStyle/>
          <a:p>
            <a:r>
              <a:rPr lang="tr-TR" altLang="tr-TR" sz="3200" b="1" dirty="0" smtClean="0">
                <a:solidFill>
                  <a:schemeClr val="accent6">
                    <a:lumMod val="75000"/>
                  </a:schemeClr>
                </a:solidFill>
                <a:latin typeface="Gotham"/>
                <a:cs typeface="Times New Roman" panose="02020603050405020304" pitchFamily="18" charset="0"/>
              </a:rPr>
              <a:t>Kariyer </a:t>
            </a:r>
            <a:r>
              <a:rPr lang="tr-TR" altLang="tr-TR" sz="3200" b="1" dirty="0">
                <a:solidFill>
                  <a:schemeClr val="accent6">
                    <a:lumMod val="75000"/>
                  </a:schemeClr>
                </a:solidFill>
                <a:latin typeface="Gotham"/>
                <a:cs typeface="Times New Roman" panose="02020603050405020304" pitchFamily="18" charset="0"/>
              </a:rPr>
              <a:t>Planlama, Geliştirme ve </a:t>
            </a:r>
            <a:r>
              <a:rPr lang="tr-TR" altLang="tr-TR" sz="3200" b="1" dirty="0" smtClean="0">
                <a:solidFill>
                  <a:schemeClr val="accent6">
                    <a:lumMod val="75000"/>
                  </a:schemeClr>
                </a:solidFill>
                <a:latin typeface="Gotham"/>
                <a:cs typeface="Times New Roman" panose="02020603050405020304" pitchFamily="18" charset="0"/>
              </a:rPr>
              <a:t>Eğitim Birimi tarafından yapılan/yapılacak etkinlikler</a:t>
            </a:r>
            <a:endParaRPr lang="tr-TR" sz="3200" dirty="0">
              <a:solidFill>
                <a:schemeClr val="accent6">
                  <a:lumMod val="75000"/>
                </a:schemeClr>
              </a:solidFill>
              <a:latin typeface="Gotham"/>
              <a:cs typeface="Times New Roman" panose="02020603050405020304" pitchFamily="18" charset="0"/>
            </a:endParaRPr>
          </a:p>
        </p:txBody>
      </p:sp>
    </p:spTree>
    <p:extLst>
      <p:ext uri="{BB962C8B-B14F-4D97-AF65-F5344CB8AC3E}">
        <p14:creationId xmlns:p14="http://schemas.microsoft.com/office/powerpoint/2010/main" val="242666383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3475</TotalTime>
  <Words>3081</Words>
  <Application>Microsoft Office PowerPoint</Application>
  <PresentationFormat>Ekran Gösterisi (4:3)</PresentationFormat>
  <Paragraphs>448</Paragraphs>
  <Slides>115</Slides>
  <Notes>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115</vt:i4>
      </vt:variant>
    </vt:vector>
  </HeadingPairs>
  <TitlesOfParts>
    <vt:vector size="124" baseType="lpstr">
      <vt:lpstr>Arial</vt:lpstr>
      <vt:lpstr>Calibri</vt:lpstr>
      <vt:lpstr>Courier New</vt:lpstr>
      <vt:lpstr>Gotham</vt:lpstr>
      <vt:lpstr>Gotham Black</vt:lpstr>
      <vt:lpstr>Tahoma</vt:lpstr>
      <vt:lpstr>Times New Roman</vt:lpstr>
      <vt:lpstr>Wingdings</vt:lpstr>
      <vt:lpstr>Ofis Teması</vt:lpstr>
      <vt:lpstr>PowerPoint Sunusu</vt:lpstr>
      <vt:lpstr>Amacımız</vt:lpstr>
      <vt:lpstr>Faaliyet Alanlarımız</vt:lpstr>
      <vt:lpstr>Faaliyet Alanlarımız</vt:lpstr>
      <vt:lpstr>Faaliyet Alanlarımız</vt:lpstr>
      <vt:lpstr>Faaliyet Alanlarımız</vt:lpstr>
      <vt:lpstr>Faaliyet Alanlarımız</vt:lpstr>
      <vt:lpstr>Faaliyet Alanlarımız</vt:lpstr>
      <vt:lpstr>Faaliyet Alanlarımız</vt:lpstr>
      <vt:lpstr>Faaliyet Alanlarımız</vt:lpstr>
      <vt:lpstr>Faaliyet Alanlarımız</vt:lpstr>
      <vt:lpstr>Faaliyet Alanlarımız</vt:lpstr>
      <vt:lpstr>Faaliyet Alanlarımız</vt:lpstr>
      <vt:lpstr>Faaliyet Alanlarımız</vt:lpstr>
      <vt:lpstr>Faaliyet Alanlarımız</vt:lpstr>
      <vt:lpstr>Organizasyon Yapımız</vt:lpstr>
      <vt:lpstr>Akademik Ekibimiz</vt:lpstr>
      <vt:lpstr>İdari Ekibimiz</vt:lpstr>
      <vt:lpstr>Kariyer Temsilcilerimiz</vt:lpstr>
      <vt:lpstr>İş ve Meslek Danışmanlarımız (İŞKUR)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 Yetenek Kapısı</vt:lpstr>
      <vt:lpstr>1. Yetenek Kapısı</vt:lpstr>
      <vt:lpstr>2. Yetenek TV</vt:lpstr>
      <vt:lpstr>2. Yetenek TV</vt:lpstr>
      <vt:lpstr>3. Kariyer Planlama Dersi</vt:lpstr>
      <vt:lpstr>3. Kariyer Planlama Dersi</vt:lpstr>
      <vt:lpstr>4. Kariyer Kapısı</vt:lpstr>
      <vt:lpstr>4. Kariyer Kapısı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Kariyer Planlama, Geliştirme ve Eğitim Birimi tarafından yapılan/yapılacak etkinlikler</vt:lpstr>
      <vt:lpstr>Kariyer Planlama, Geliştirme ve Eğitim Birimi tarafından yapılan/yapılacak etkinlikler</vt:lpstr>
      <vt:lpstr>Kariyer Planlama, Geliştirme ve Eğitim Birimi tarafından yapılan/yapılacak etkinlikler</vt:lpstr>
      <vt:lpstr>Projeler</vt:lpstr>
      <vt:lpstr>PowerPoint Sunusu</vt:lpstr>
      <vt:lpstr>Planlanan Faaliyetler</vt:lpstr>
      <vt:lpstr>Planlanan Faaliyetler</vt:lpstr>
      <vt:lpstr>Planlanan Faaliyetler</vt:lpstr>
      <vt:lpstr>Planlanan Faaliyetler</vt:lpstr>
      <vt:lpstr>Planlanan Faaliyetler</vt:lpstr>
      <vt:lpstr>Planlanan Faaliyetler</vt:lpstr>
      <vt:lpstr>Planlanan Faaliyetler</vt:lpstr>
      <vt:lpstr>Planlanan Faaliyetler</vt:lpstr>
      <vt:lpstr>Planlanan Faaliyetler</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bidb</dc:creator>
  <cp:lastModifiedBy>MALİ İŞLER</cp:lastModifiedBy>
  <cp:revision>93</cp:revision>
  <dcterms:created xsi:type="dcterms:W3CDTF">2019-03-12T12:45:11Z</dcterms:created>
  <dcterms:modified xsi:type="dcterms:W3CDTF">2021-06-13T18:43:02Z</dcterms:modified>
</cp:coreProperties>
</file>