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12192000" cy="6858000"/>
  <p:notesSz cx="6800850" cy="993298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8375"/>
          </a:xfrm>
          <a:prstGeom prst="rect">
            <a:avLst/>
          </a:prstGeom>
        </p:spPr>
        <p:txBody>
          <a:bodyPr vert="horz" lIns="91486" tIns="45743" rIns="91486" bIns="45743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2242" y="0"/>
            <a:ext cx="2947035" cy="498375"/>
          </a:xfrm>
          <a:prstGeom prst="rect">
            <a:avLst/>
          </a:prstGeom>
        </p:spPr>
        <p:txBody>
          <a:bodyPr vert="horz" lIns="91486" tIns="45743" rIns="91486" bIns="45743" rtlCol="0"/>
          <a:lstStyle>
            <a:lvl1pPr algn="r">
              <a:defRPr sz="1200"/>
            </a:lvl1pPr>
          </a:lstStyle>
          <a:p>
            <a:fld id="{257F0D6F-7675-45B2-A7BD-81C3836CDF16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34616"/>
            <a:ext cx="2947035" cy="498374"/>
          </a:xfrm>
          <a:prstGeom prst="rect">
            <a:avLst/>
          </a:prstGeom>
        </p:spPr>
        <p:txBody>
          <a:bodyPr vert="horz" lIns="91486" tIns="45743" rIns="91486" bIns="45743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2242" y="9434616"/>
            <a:ext cx="2947035" cy="498374"/>
          </a:xfrm>
          <a:prstGeom prst="rect">
            <a:avLst/>
          </a:prstGeom>
        </p:spPr>
        <p:txBody>
          <a:bodyPr vert="horz" lIns="91486" tIns="45743" rIns="91486" bIns="45743" rtlCol="0" anchor="b"/>
          <a:lstStyle>
            <a:lvl1pPr algn="r">
              <a:defRPr sz="1200"/>
            </a:lvl1pPr>
          </a:lstStyle>
          <a:p>
            <a:fld id="{92D71347-F15F-47E0-851C-3CCD367579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319066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8375"/>
          </a:xfrm>
          <a:prstGeom prst="rect">
            <a:avLst/>
          </a:prstGeom>
        </p:spPr>
        <p:txBody>
          <a:bodyPr vert="horz" lIns="91486" tIns="45743" rIns="91486" bIns="45743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2242" y="0"/>
            <a:ext cx="2947035" cy="498375"/>
          </a:xfrm>
          <a:prstGeom prst="rect">
            <a:avLst/>
          </a:prstGeom>
        </p:spPr>
        <p:txBody>
          <a:bodyPr vert="horz" lIns="91486" tIns="45743" rIns="91486" bIns="45743" rtlCol="0"/>
          <a:lstStyle>
            <a:lvl1pPr algn="r">
              <a:defRPr sz="1200"/>
            </a:lvl1pPr>
          </a:lstStyle>
          <a:p>
            <a:fld id="{B8BC5FCA-C8AA-4B51-AFE1-B60889390C82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86" tIns="45743" rIns="91486" bIns="45743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0086" y="4780250"/>
            <a:ext cx="5440680" cy="3911114"/>
          </a:xfrm>
          <a:prstGeom prst="rect">
            <a:avLst/>
          </a:prstGeom>
        </p:spPr>
        <p:txBody>
          <a:bodyPr vert="horz" lIns="91486" tIns="45743" rIns="91486" bIns="45743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34616"/>
            <a:ext cx="2947035" cy="498374"/>
          </a:xfrm>
          <a:prstGeom prst="rect">
            <a:avLst/>
          </a:prstGeom>
        </p:spPr>
        <p:txBody>
          <a:bodyPr vert="horz" lIns="91486" tIns="45743" rIns="91486" bIns="45743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2242" y="9434616"/>
            <a:ext cx="2947035" cy="498374"/>
          </a:xfrm>
          <a:prstGeom prst="rect">
            <a:avLst/>
          </a:prstGeom>
        </p:spPr>
        <p:txBody>
          <a:bodyPr vert="horz" lIns="91486" tIns="45743" rIns="91486" bIns="45743" rtlCol="0" anchor="b"/>
          <a:lstStyle>
            <a:lvl1pPr algn="r">
              <a:defRPr sz="1200"/>
            </a:lvl1pPr>
          </a:lstStyle>
          <a:p>
            <a:fld id="{C6460F41-916B-4CDD-89CF-2F58908D6BF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87314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3389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1986B-13AE-4411-A7E7-717F957774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772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1986B-13AE-4411-A7E7-717F957774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8230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1986B-13AE-4411-A7E7-717F957774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354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1986B-13AE-4411-A7E7-717F957774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2048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1986B-13AE-4411-A7E7-717F957774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8074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1986B-13AE-4411-A7E7-717F957774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6287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1986B-13AE-4411-A7E7-717F957774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407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1986B-13AE-4411-A7E7-717F957774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1093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1986B-13AE-4411-A7E7-717F957774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4870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1986B-13AE-4411-A7E7-717F957774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0102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1986B-13AE-4411-A7E7-717F957774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4225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29182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1986B-13AE-4411-A7E7-717F957774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8099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7">
            <a:extLst>
              <a:ext uri="{FF2B5EF4-FFF2-40B4-BE49-F238E27FC236}">
                <a16:creationId xmlns:a16="http://schemas.microsoft.com/office/drawing/2014/main" id="{F6C68AF8-801A-4212-BC5A-85D1E9930C3B}"/>
              </a:ext>
            </a:extLst>
          </p:cNvPr>
          <p:cNvSpPr/>
          <p:nvPr/>
        </p:nvSpPr>
        <p:spPr>
          <a:xfrm>
            <a:off x="9204679" y="3710201"/>
            <a:ext cx="1800000" cy="43196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9058" y="410526"/>
            <a:ext cx="11573197" cy="724247"/>
          </a:xfrm>
        </p:spPr>
        <p:txBody>
          <a:bodyPr>
            <a:noAutofit/>
          </a:bodyPr>
          <a:lstStyle/>
          <a:p>
            <a:r>
              <a:rPr lang="tr-TR" sz="1800" b="1" dirty="0" smtClean="0">
                <a:latin typeface="+mn-lt"/>
              </a:rPr>
              <a:t>HİTİT ÜNİVERSİTESİ</a:t>
            </a:r>
          </a:p>
          <a:p>
            <a:r>
              <a:rPr lang="tr-TR" sz="1800" b="1" dirty="0" smtClean="0">
                <a:latin typeface="+mn-lt"/>
              </a:rPr>
              <a:t>2026-2027 EĞİTİM-ÖĞRETİM YILI </a:t>
            </a:r>
            <a:r>
              <a:rPr lang="tr-TR" sz="1800" b="1" dirty="0">
                <a:latin typeface="+mn-lt"/>
              </a:rPr>
              <a:t>ÖĞRENCİ KULÜPLERİ GÜZ </a:t>
            </a:r>
            <a:r>
              <a:rPr lang="tr-TR" sz="1800" b="1" dirty="0" smtClean="0">
                <a:latin typeface="+mn-lt"/>
              </a:rPr>
              <a:t>DÖNEMİ SEÇİM SÜRECİ</a:t>
            </a:r>
            <a:endParaRPr lang="en-US" sz="1800" b="1" dirty="0">
              <a:latin typeface="+mn-lt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B536D89-D9D5-4EBD-AE56-1D7F42B5493A}"/>
              </a:ext>
            </a:extLst>
          </p:cNvPr>
          <p:cNvSpPr/>
          <p:nvPr/>
        </p:nvSpPr>
        <p:spPr>
          <a:xfrm>
            <a:off x="728161" y="3708250"/>
            <a:ext cx="1620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A5E7135-6697-42BF-ACE8-C602D393CB42}"/>
              </a:ext>
            </a:extLst>
          </p:cNvPr>
          <p:cNvSpPr/>
          <p:nvPr/>
        </p:nvSpPr>
        <p:spPr>
          <a:xfrm flipH="1">
            <a:off x="7407232" y="3708250"/>
            <a:ext cx="1800000" cy="43196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BE6ADA-54AF-4147-992E-68890F3BEA7B}"/>
              </a:ext>
            </a:extLst>
          </p:cNvPr>
          <p:cNvSpPr/>
          <p:nvPr/>
        </p:nvSpPr>
        <p:spPr>
          <a:xfrm>
            <a:off x="2365808" y="3708250"/>
            <a:ext cx="1620000" cy="431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7">
            <a:extLst>
              <a:ext uri="{FF2B5EF4-FFF2-40B4-BE49-F238E27FC236}">
                <a16:creationId xmlns:a16="http://schemas.microsoft.com/office/drawing/2014/main" id="{47F30983-8C1A-44B5-8162-3F82D8C85443}"/>
              </a:ext>
            </a:extLst>
          </p:cNvPr>
          <p:cNvCxnSpPr>
            <a:cxnSpLocks/>
          </p:cNvCxnSpPr>
          <p:nvPr/>
        </p:nvCxnSpPr>
        <p:spPr>
          <a:xfrm>
            <a:off x="3172585" y="3257531"/>
            <a:ext cx="6447" cy="548640"/>
          </a:xfrm>
          <a:prstGeom prst="line">
            <a:avLst/>
          </a:prstGeom>
          <a:ln w="31750">
            <a:solidFill>
              <a:schemeClr val="accent2"/>
            </a:solidFill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8">
            <a:extLst>
              <a:ext uri="{FF2B5EF4-FFF2-40B4-BE49-F238E27FC236}">
                <a16:creationId xmlns:a16="http://schemas.microsoft.com/office/drawing/2014/main" id="{BEB8DA4F-7084-4927-B8BE-1D9C93EA6965}"/>
              </a:ext>
            </a:extLst>
          </p:cNvPr>
          <p:cNvCxnSpPr>
            <a:cxnSpLocks/>
          </p:cNvCxnSpPr>
          <p:nvPr/>
        </p:nvCxnSpPr>
        <p:spPr>
          <a:xfrm flipV="1">
            <a:off x="1563670" y="4036133"/>
            <a:ext cx="1" cy="548640"/>
          </a:xfrm>
          <a:prstGeom prst="line">
            <a:avLst/>
          </a:prstGeom>
          <a:ln w="31750">
            <a:solidFill>
              <a:schemeClr val="accent1"/>
            </a:solidFill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9">
            <a:extLst>
              <a:ext uri="{FF2B5EF4-FFF2-40B4-BE49-F238E27FC236}">
                <a16:creationId xmlns:a16="http://schemas.microsoft.com/office/drawing/2014/main" id="{92A65B4A-9C4C-4752-9A11-F2494554C2FF}"/>
              </a:ext>
            </a:extLst>
          </p:cNvPr>
          <p:cNvCxnSpPr>
            <a:cxnSpLocks/>
          </p:cNvCxnSpPr>
          <p:nvPr/>
        </p:nvCxnSpPr>
        <p:spPr>
          <a:xfrm flipV="1">
            <a:off x="8317865" y="4036133"/>
            <a:ext cx="1" cy="548640"/>
          </a:xfrm>
          <a:prstGeom prst="line">
            <a:avLst/>
          </a:prstGeom>
          <a:ln w="31750">
            <a:solidFill>
              <a:schemeClr val="accent5"/>
            </a:solidFill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Block Arc 25">
            <a:extLst>
              <a:ext uri="{FF2B5EF4-FFF2-40B4-BE49-F238E27FC236}">
                <a16:creationId xmlns:a16="http://schemas.microsoft.com/office/drawing/2014/main" id="{17E5AACF-CB7A-4504-8176-16110C468E61}"/>
              </a:ext>
            </a:extLst>
          </p:cNvPr>
          <p:cNvSpPr/>
          <p:nvPr/>
        </p:nvSpPr>
        <p:spPr>
          <a:xfrm>
            <a:off x="3024436" y="4272402"/>
            <a:ext cx="302745" cy="43737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25" name="Group 25">
            <a:extLst>
              <a:ext uri="{FF2B5EF4-FFF2-40B4-BE49-F238E27FC236}">
                <a16:creationId xmlns:a16="http://schemas.microsoft.com/office/drawing/2014/main" id="{41A252B3-0B26-4188-A8BE-3BB0B6B0701E}"/>
              </a:ext>
            </a:extLst>
          </p:cNvPr>
          <p:cNvGrpSpPr/>
          <p:nvPr/>
        </p:nvGrpSpPr>
        <p:grpSpPr>
          <a:xfrm>
            <a:off x="216885" y="4699797"/>
            <a:ext cx="2443188" cy="1382938"/>
            <a:chOff x="1829656" y="4528906"/>
            <a:chExt cx="4357491" cy="138293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3C60AD0-2053-49D3-A660-52870B6B8985}"/>
                </a:ext>
              </a:extLst>
            </p:cNvPr>
            <p:cNvSpPr txBox="1"/>
            <p:nvPr/>
          </p:nvSpPr>
          <p:spPr>
            <a:xfrm>
              <a:off x="2169309" y="4742293"/>
              <a:ext cx="401783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Seçim Sürecinin İlanı için Tarih </a:t>
              </a:r>
              <a:endParaRPr lang="tr-TR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tr-TR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(</a:t>
              </a:r>
              <a:r>
                <a:rPr lang="tr-TR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kulupler.hitit.edu.tr)</a:t>
              </a:r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  <a:p>
              <a:pPr algn="ctr"/>
              <a:endParaRPr lang="tr-TR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tr-TR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18.09.2026</a:t>
              </a:r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565F825-B9A6-42B9-BFE3-541F37D232F9}"/>
                </a:ext>
              </a:extLst>
            </p:cNvPr>
            <p:cNvSpPr txBox="1"/>
            <p:nvPr/>
          </p:nvSpPr>
          <p:spPr>
            <a:xfrm>
              <a:off x="1829656" y="4528906"/>
              <a:ext cx="269117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6C68AF8-801A-4212-BC5A-85D1E9930C3B}"/>
              </a:ext>
            </a:extLst>
          </p:cNvPr>
          <p:cNvSpPr/>
          <p:nvPr/>
        </p:nvSpPr>
        <p:spPr>
          <a:xfrm>
            <a:off x="5578383" y="3708250"/>
            <a:ext cx="1800000" cy="43196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15">
            <a:extLst>
              <a:ext uri="{FF2B5EF4-FFF2-40B4-BE49-F238E27FC236}">
                <a16:creationId xmlns:a16="http://schemas.microsoft.com/office/drawing/2014/main" id="{3233FF03-74E0-4C03-91CE-BDC1A3616D06}"/>
              </a:ext>
            </a:extLst>
          </p:cNvPr>
          <p:cNvCxnSpPr>
            <a:cxnSpLocks/>
          </p:cNvCxnSpPr>
          <p:nvPr/>
        </p:nvCxnSpPr>
        <p:spPr>
          <a:xfrm>
            <a:off x="6507169" y="3257531"/>
            <a:ext cx="1" cy="548640"/>
          </a:xfrm>
          <a:prstGeom prst="line">
            <a:avLst/>
          </a:prstGeom>
          <a:ln w="31750">
            <a:solidFill>
              <a:schemeClr val="accent4"/>
            </a:solidFill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32">
            <a:extLst>
              <a:ext uri="{FF2B5EF4-FFF2-40B4-BE49-F238E27FC236}">
                <a16:creationId xmlns:a16="http://schemas.microsoft.com/office/drawing/2014/main" id="{CA775F31-AFAC-4F3A-A73A-CA0344370446}"/>
              </a:ext>
            </a:extLst>
          </p:cNvPr>
          <p:cNvSpPr/>
          <p:nvPr/>
        </p:nvSpPr>
        <p:spPr>
          <a:xfrm>
            <a:off x="6310885" y="4317722"/>
            <a:ext cx="392569" cy="39205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28" name="Group 28">
            <a:extLst>
              <a:ext uri="{FF2B5EF4-FFF2-40B4-BE49-F238E27FC236}">
                <a16:creationId xmlns:a16="http://schemas.microsoft.com/office/drawing/2014/main" id="{3A4FF06A-64BE-4EB5-B9E4-DDA977377B38}"/>
              </a:ext>
            </a:extLst>
          </p:cNvPr>
          <p:cNvGrpSpPr/>
          <p:nvPr/>
        </p:nvGrpSpPr>
        <p:grpSpPr>
          <a:xfrm>
            <a:off x="4911170" y="1767542"/>
            <a:ext cx="3199779" cy="1386658"/>
            <a:chOff x="1746718" y="5558704"/>
            <a:chExt cx="2868299" cy="66380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6ED8978-8496-47C6-847E-D1BF4C4C7020}"/>
                </a:ext>
              </a:extLst>
            </p:cNvPr>
            <p:cNvSpPr txBox="1"/>
            <p:nvPr/>
          </p:nvSpPr>
          <p:spPr>
            <a:xfrm>
              <a:off x="1746718" y="5558704"/>
              <a:ext cx="2868299" cy="596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1 Tur Oy Verme İşlemleri</a:t>
              </a:r>
            </a:p>
            <a:p>
              <a:pPr algn="ctr"/>
              <a:r>
                <a:rPr lang="tr-TR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12.10.2026 10:00</a:t>
              </a:r>
            </a:p>
            <a:p>
              <a:pPr algn="ctr"/>
              <a:endParaRPr lang="tr-TR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tr-TR" altLang="ko-KR" sz="11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Başlangıç Tarihi: 12.10.2026 Pazartesi Saat 10.00</a:t>
              </a:r>
            </a:p>
            <a:p>
              <a:pPr algn="ctr"/>
              <a:r>
                <a:rPr lang="tr-TR" altLang="ko-KR" sz="11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Bitiş Tarihi: 13.10.2026 Salı Saat 23.59</a:t>
              </a:r>
            </a:p>
            <a:p>
              <a:pPr algn="ctr"/>
              <a:r>
                <a:rPr lang="tr-TR" altLang="ko-KR" sz="11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(Kulüp Üyeleri tarafından yapılacaktır.)</a:t>
              </a:r>
              <a:endParaRPr lang="ko-KR" altLang="en-US" sz="11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D0691C7-7D45-4DF6-80E7-CCF703783561}"/>
                </a:ext>
              </a:extLst>
            </p:cNvPr>
            <p:cNvSpPr txBox="1"/>
            <p:nvPr/>
          </p:nvSpPr>
          <p:spPr>
            <a:xfrm>
              <a:off x="1830690" y="6075170"/>
              <a:ext cx="2691170" cy="14733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02085D89-7C1E-4BB4-AA16-468119B998D5}"/>
              </a:ext>
            </a:extLst>
          </p:cNvPr>
          <p:cNvSpPr/>
          <p:nvPr/>
        </p:nvSpPr>
        <p:spPr>
          <a:xfrm>
            <a:off x="3986871" y="3708250"/>
            <a:ext cx="1620000" cy="4319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6">
            <a:extLst>
              <a:ext uri="{FF2B5EF4-FFF2-40B4-BE49-F238E27FC236}">
                <a16:creationId xmlns:a16="http://schemas.microsoft.com/office/drawing/2014/main" id="{52F2CA00-6323-4751-BBCA-86B483BB4C00}"/>
              </a:ext>
            </a:extLst>
          </p:cNvPr>
          <p:cNvCxnSpPr>
            <a:cxnSpLocks/>
          </p:cNvCxnSpPr>
          <p:nvPr/>
        </p:nvCxnSpPr>
        <p:spPr>
          <a:xfrm flipV="1">
            <a:off x="4796871" y="4036133"/>
            <a:ext cx="0" cy="548640"/>
          </a:xfrm>
          <a:prstGeom prst="line">
            <a:avLst/>
          </a:prstGeom>
          <a:ln w="31750">
            <a:solidFill>
              <a:schemeClr val="accent3"/>
            </a:solidFill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9">
            <a:extLst>
              <a:ext uri="{FF2B5EF4-FFF2-40B4-BE49-F238E27FC236}">
                <a16:creationId xmlns:a16="http://schemas.microsoft.com/office/drawing/2014/main" id="{419F5262-752B-409A-9131-0009B1C988E1}"/>
              </a:ext>
            </a:extLst>
          </p:cNvPr>
          <p:cNvSpPr/>
          <p:nvPr/>
        </p:nvSpPr>
        <p:spPr>
          <a:xfrm>
            <a:off x="4613776" y="3177382"/>
            <a:ext cx="366191" cy="36559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6FA12D-DD62-4C55-AFB5-131798A867D7}"/>
              </a:ext>
            </a:extLst>
          </p:cNvPr>
          <p:cNvSpPr txBox="1"/>
          <p:nvPr/>
        </p:nvSpPr>
        <p:spPr>
          <a:xfrm>
            <a:off x="3790611" y="5034685"/>
            <a:ext cx="223612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Aday Başvurularının Son Teslim Tarihi</a:t>
            </a:r>
          </a:p>
          <a:p>
            <a:pPr algn="ctr"/>
            <a:r>
              <a:rPr lang="tr-TR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09.10.2026 12:00</a:t>
            </a:r>
          </a:p>
          <a:p>
            <a:pPr algn="ctr"/>
            <a:endParaRPr lang="tr-TR" altLang="ko-KR" sz="12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 algn="ctr"/>
            <a:r>
              <a:rPr lang="tr-TR" altLang="ko-KR" sz="1100" i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Yönetim ve Denetim Kurullarına Aday Başvurularının Sağlık, Kültür ve Spor Dairesi Başkanlığına Teslim Edilmesi için Son Tarih ve Saat</a:t>
            </a:r>
            <a:endParaRPr lang="ko-KR" altLang="en-US" sz="1100" i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grpSp>
        <p:nvGrpSpPr>
          <p:cNvPr id="40" name="Group 28">
            <a:extLst>
              <a:ext uri="{FF2B5EF4-FFF2-40B4-BE49-F238E27FC236}">
                <a16:creationId xmlns:a16="http://schemas.microsoft.com/office/drawing/2014/main" id="{3A4FF06A-64BE-4EB5-B9E4-DDA977377B38}"/>
              </a:ext>
            </a:extLst>
          </p:cNvPr>
          <p:cNvGrpSpPr/>
          <p:nvPr/>
        </p:nvGrpSpPr>
        <p:grpSpPr>
          <a:xfrm>
            <a:off x="2390747" y="2449738"/>
            <a:ext cx="1717738" cy="1384995"/>
            <a:chOff x="1835899" y="5340343"/>
            <a:chExt cx="2707233" cy="1384995"/>
          </a:xfrm>
        </p:grpSpPr>
        <p:sp>
          <p:nvSpPr>
            <p:cNvPr id="41" name="TextBox 28">
              <a:extLst>
                <a:ext uri="{FF2B5EF4-FFF2-40B4-BE49-F238E27FC236}">
                  <a16:creationId xmlns:a16="http://schemas.microsoft.com/office/drawing/2014/main" id="{A6ED8978-8496-47C6-847E-D1BF4C4C7020}"/>
                </a:ext>
              </a:extLst>
            </p:cNvPr>
            <p:cNvSpPr txBox="1"/>
            <p:nvPr/>
          </p:nvSpPr>
          <p:spPr>
            <a:xfrm>
              <a:off x="1851964" y="5340343"/>
              <a:ext cx="269116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Kulüplere Üyelik için Son Tarih ve </a:t>
              </a:r>
              <a:r>
                <a:rPr lang="tr-TR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Saat</a:t>
              </a:r>
            </a:p>
            <a:p>
              <a:pPr algn="ctr"/>
              <a:endParaRPr lang="tr-TR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  <a:p>
              <a:pPr algn="ctr"/>
              <a:endParaRPr lang="tr-TR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  <a:p>
              <a:pPr algn="ctr"/>
              <a:endParaRPr lang="tr-TR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  <a:p>
              <a:pPr algn="ctr"/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2" name="TextBox 29">
              <a:extLst>
                <a:ext uri="{FF2B5EF4-FFF2-40B4-BE49-F238E27FC236}">
                  <a16:creationId xmlns:a16="http://schemas.microsoft.com/office/drawing/2014/main" id="{2D0691C7-7D45-4DF6-80E7-CCF703783561}"/>
                </a:ext>
              </a:extLst>
            </p:cNvPr>
            <p:cNvSpPr txBox="1"/>
            <p:nvPr/>
          </p:nvSpPr>
          <p:spPr>
            <a:xfrm>
              <a:off x="1835899" y="5755214"/>
              <a:ext cx="269116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tr-TR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09.10.2026  23:59</a:t>
              </a:r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3" name="Oval 32">
            <a:extLst>
              <a:ext uri="{FF2B5EF4-FFF2-40B4-BE49-F238E27FC236}">
                <a16:creationId xmlns:a16="http://schemas.microsoft.com/office/drawing/2014/main" id="{CA775F31-AFAC-4F3A-A73A-CA0344370446}"/>
              </a:ext>
            </a:extLst>
          </p:cNvPr>
          <p:cNvSpPr/>
          <p:nvPr/>
        </p:nvSpPr>
        <p:spPr>
          <a:xfrm>
            <a:off x="8110948" y="3164152"/>
            <a:ext cx="392569" cy="39205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5" name="TextBox 28">
            <a:extLst>
              <a:ext uri="{FF2B5EF4-FFF2-40B4-BE49-F238E27FC236}">
                <a16:creationId xmlns:a16="http://schemas.microsoft.com/office/drawing/2014/main" id="{A6ED8978-8496-47C6-847E-D1BF4C4C7020}"/>
              </a:ext>
            </a:extLst>
          </p:cNvPr>
          <p:cNvSpPr txBox="1"/>
          <p:nvPr/>
        </p:nvSpPr>
        <p:spPr>
          <a:xfrm>
            <a:off x="6703453" y="4991062"/>
            <a:ext cx="320494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2 </a:t>
            </a:r>
            <a:r>
              <a:rPr lang="tr-TR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Tur Oy Verme </a:t>
            </a:r>
            <a:r>
              <a:rPr lang="tr-TR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İşlemleri</a:t>
            </a:r>
          </a:p>
          <a:p>
            <a:pPr algn="ctr"/>
            <a:r>
              <a:rPr lang="tr-TR" altLang="ko-KR" sz="1400" b="1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15.10.2026 </a:t>
            </a:r>
            <a:r>
              <a:rPr lang="tr-TR" altLang="ko-K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09:00</a:t>
            </a:r>
            <a:endParaRPr lang="tr-TR" altLang="ko-KR" sz="14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 algn="ctr"/>
            <a:endParaRPr lang="tr-TR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 algn="ctr"/>
            <a:r>
              <a:rPr lang="tr-TR" altLang="ko-KR" sz="1100" i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2. Tura Kalan Kulüplerin Oy Verme İşlemleri</a:t>
            </a:r>
          </a:p>
          <a:p>
            <a:pPr algn="ctr"/>
            <a:r>
              <a:rPr lang="tr-TR" altLang="ko-KR" sz="1100" i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Başlangıç Tarihi: 15.10.2026 Perşembe Saat 09.00</a:t>
            </a:r>
          </a:p>
          <a:p>
            <a:pPr algn="ctr"/>
            <a:r>
              <a:rPr lang="tr-TR" altLang="ko-KR" sz="1100" i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Bitiş Tarihi: 15.10.2026 </a:t>
            </a:r>
            <a:r>
              <a:rPr lang="tr-TR" altLang="ko-KR" sz="11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Perşembe Saat </a:t>
            </a:r>
            <a:r>
              <a:rPr lang="tr-TR" altLang="ko-KR" sz="1100" i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23.59</a:t>
            </a:r>
          </a:p>
          <a:p>
            <a:pPr algn="ctr"/>
            <a:r>
              <a:rPr lang="tr-TR" altLang="ko-KR" sz="1100" i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(Kulüp Üyeleri tarafından yapılacaktır.)</a:t>
            </a:r>
          </a:p>
          <a:p>
            <a:pPr algn="ctr"/>
            <a:endParaRPr lang="tr-TR" altLang="ko-KR" sz="1100" i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pPr algn="ctr"/>
            <a:endParaRPr lang="ko-KR" altLang="en-US" sz="1100" i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47" name="Teardrop 1">
            <a:extLst>
              <a:ext uri="{FF2B5EF4-FFF2-40B4-BE49-F238E27FC236}">
                <a16:creationId xmlns:a16="http://schemas.microsoft.com/office/drawing/2014/main" id="{3BF59103-7822-4A1B-88AE-83687C3EE200}"/>
              </a:ext>
            </a:extLst>
          </p:cNvPr>
          <p:cNvSpPr/>
          <p:nvPr/>
        </p:nvSpPr>
        <p:spPr>
          <a:xfrm rot="18805991">
            <a:off x="1363423" y="3162022"/>
            <a:ext cx="400494" cy="396315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2CD9E9A1-4111-4707-AD1F-D5D8E5CA24A9}"/>
              </a:ext>
            </a:extLst>
          </p:cNvPr>
          <p:cNvSpPr/>
          <p:nvPr/>
        </p:nvSpPr>
        <p:spPr>
          <a:xfrm>
            <a:off x="185657" y="3908476"/>
            <a:ext cx="11880000" cy="27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9">
            <a:extLst>
              <a:ext uri="{FF2B5EF4-FFF2-40B4-BE49-F238E27FC236}">
                <a16:creationId xmlns:a16="http://schemas.microsoft.com/office/drawing/2014/main" id="{CD987663-D81D-4B52-9C2A-B5BDE95A0C25}"/>
              </a:ext>
            </a:extLst>
          </p:cNvPr>
          <p:cNvSpPr>
            <a:spLocks noChangeAspect="1"/>
          </p:cNvSpPr>
          <p:nvPr/>
        </p:nvSpPr>
        <p:spPr>
          <a:xfrm flipH="1">
            <a:off x="3061508" y="3808251"/>
            <a:ext cx="228600" cy="2286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8" name="Oval 10">
            <a:extLst>
              <a:ext uri="{FF2B5EF4-FFF2-40B4-BE49-F238E27FC236}">
                <a16:creationId xmlns:a16="http://schemas.microsoft.com/office/drawing/2014/main" id="{3B6FB834-D20F-45F1-8A07-1846964BB05C}"/>
              </a:ext>
            </a:extLst>
          </p:cNvPr>
          <p:cNvSpPr>
            <a:spLocks noChangeAspect="1"/>
          </p:cNvSpPr>
          <p:nvPr/>
        </p:nvSpPr>
        <p:spPr>
          <a:xfrm flipH="1">
            <a:off x="4682571" y="3808251"/>
            <a:ext cx="228600" cy="22860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9" name="Oval 11">
            <a:extLst>
              <a:ext uri="{FF2B5EF4-FFF2-40B4-BE49-F238E27FC236}">
                <a16:creationId xmlns:a16="http://schemas.microsoft.com/office/drawing/2014/main" id="{C8E6D5DD-A4DC-4482-A1C4-94D7570C32F9}"/>
              </a:ext>
            </a:extLst>
          </p:cNvPr>
          <p:cNvSpPr>
            <a:spLocks noChangeAspect="1"/>
          </p:cNvSpPr>
          <p:nvPr/>
        </p:nvSpPr>
        <p:spPr>
          <a:xfrm flipH="1">
            <a:off x="6392869" y="3808251"/>
            <a:ext cx="228600" cy="22860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6" name="Oval 8">
            <a:extLst>
              <a:ext uri="{FF2B5EF4-FFF2-40B4-BE49-F238E27FC236}">
                <a16:creationId xmlns:a16="http://schemas.microsoft.com/office/drawing/2014/main" id="{E14BC5A6-99BE-49AC-95EF-7F463BE1182B}"/>
              </a:ext>
            </a:extLst>
          </p:cNvPr>
          <p:cNvSpPr>
            <a:spLocks noChangeAspect="1"/>
          </p:cNvSpPr>
          <p:nvPr/>
        </p:nvSpPr>
        <p:spPr>
          <a:xfrm flipH="1">
            <a:off x="1449370" y="3808251"/>
            <a:ext cx="228600" cy="2286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5" name="Oval 4">
            <a:extLst>
              <a:ext uri="{FF2B5EF4-FFF2-40B4-BE49-F238E27FC236}">
                <a16:creationId xmlns:a16="http://schemas.microsoft.com/office/drawing/2014/main" id="{6656BD73-A6BC-4169-B9A4-6E6B3FF7E32E}"/>
              </a:ext>
            </a:extLst>
          </p:cNvPr>
          <p:cNvSpPr>
            <a:spLocks noChangeAspect="1"/>
          </p:cNvSpPr>
          <p:nvPr/>
        </p:nvSpPr>
        <p:spPr>
          <a:xfrm>
            <a:off x="8192932" y="3808251"/>
            <a:ext cx="228600" cy="22860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cxnSp>
        <p:nvCxnSpPr>
          <p:cNvPr id="58" name="Straight Connector 15">
            <a:extLst>
              <a:ext uri="{FF2B5EF4-FFF2-40B4-BE49-F238E27FC236}">
                <a16:creationId xmlns:a16="http://schemas.microsoft.com/office/drawing/2014/main" id="{3233FF03-74E0-4C03-91CE-BDC1A3616D06}"/>
              </a:ext>
            </a:extLst>
          </p:cNvPr>
          <p:cNvCxnSpPr>
            <a:cxnSpLocks/>
          </p:cNvCxnSpPr>
          <p:nvPr/>
        </p:nvCxnSpPr>
        <p:spPr>
          <a:xfrm>
            <a:off x="10104679" y="3259482"/>
            <a:ext cx="1" cy="548640"/>
          </a:xfrm>
          <a:prstGeom prst="line">
            <a:avLst/>
          </a:prstGeom>
          <a:ln w="31750">
            <a:solidFill>
              <a:schemeClr val="accent6"/>
            </a:solidFill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32">
            <a:extLst>
              <a:ext uri="{FF2B5EF4-FFF2-40B4-BE49-F238E27FC236}">
                <a16:creationId xmlns:a16="http://schemas.microsoft.com/office/drawing/2014/main" id="{CA775F31-AFAC-4F3A-A73A-CA0344370446}"/>
              </a:ext>
            </a:extLst>
          </p:cNvPr>
          <p:cNvSpPr/>
          <p:nvPr/>
        </p:nvSpPr>
        <p:spPr>
          <a:xfrm>
            <a:off x="9908395" y="4319673"/>
            <a:ext cx="392569" cy="39205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60" name="Group 28">
            <a:extLst>
              <a:ext uri="{FF2B5EF4-FFF2-40B4-BE49-F238E27FC236}">
                <a16:creationId xmlns:a16="http://schemas.microsoft.com/office/drawing/2014/main" id="{3A4FF06A-64BE-4EB5-B9E4-DDA977377B38}"/>
              </a:ext>
            </a:extLst>
          </p:cNvPr>
          <p:cNvGrpSpPr/>
          <p:nvPr/>
        </p:nvGrpSpPr>
        <p:grpSpPr>
          <a:xfrm>
            <a:off x="8853064" y="2449746"/>
            <a:ext cx="2477192" cy="685977"/>
            <a:chOff x="1830690" y="5954477"/>
            <a:chExt cx="2693379" cy="258412"/>
          </a:xfrm>
        </p:grpSpPr>
        <p:sp>
          <p:nvSpPr>
            <p:cNvPr id="61" name="TextBox 28">
              <a:extLst>
                <a:ext uri="{FF2B5EF4-FFF2-40B4-BE49-F238E27FC236}">
                  <a16:creationId xmlns:a16="http://schemas.microsoft.com/office/drawing/2014/main" id="{A6ED8978-8496-47C6-847E-D1BF4C4C7020}"/>
                </a:ext>
              </a:extLst>
            </p:cNvPr>
            <p:cNvSpPr txBox="1"/>
            <p:nvPr/>
          </p:nvSpPr>
          <p:spPr>
            <a:xfrm>
              <a:off x="1832899" y="5954477"/>
              <a:ext cx="2691170" cy="250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Genel Kurul Sonuçlarının İlanı</a:t>
              </a:r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2" name="TextBox 29">
              <a:extLst>
                <a:ext uri="{FF2B5EF4-FFF2-40B4-BE49-F238E27FC236}">
                  <a16:creationId xmlns:a16="http://schemas.microsoft.com/office/drawing/2014/main" id="{2D0691C7-7D45-4DF6-80E7-CCF703783561}"/>
                </a:ext>
              </a:extLst>
            </p:cNvPr>
            <p:cNvSpPr txBox="1"/>
            <p:nvPr/>
          </p:nvSpPr>
          <p:spPr>
            <a:xfrm>
              <a:off x="1830690" y="6096947"/>
              <a:ext cx="2691170" cy="11594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tr-TR" altLang="ko-KR" sz="1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16.10.2026   17:00</a:t>
              </a:r>
              <a:endParaRPr lang="ko-KR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3" name="Oval 11">
            <a:extLst>
              <a:ext uri="{FF2B5EF4-FFF2-40B4-BE49-F238E27FC236}">
                <a16:creationId xmlns:a16="http://schemas.microsoft.com/office/drawing/2014/main" id="{C8E6D5DD-A4DC-4482-A1C4-94D7570C32F9}"/>
              </a:ext>
            </a:extLst>
          </p:cNvPr>
          <p:cNvSpPr>
            <a:spLocks noChangeAspect="1"/>
          </p:cNvSpPr>
          <p:nvPr/>
        </p:nvSpPr>
        <p:spPr>
          <a:xfrm flipH="1">
            <a:off x="9990379" y="3810202"/>
            <a:ext cx="228600" cy="228600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</p:spTree>
    <p:extLst>
      <p:ext uri="{BB962C8B-B14F-4D97-AF65-F5344CB8AC3E}">
        <p14:creationId xmlns:p14="http://schemas.microsoft.com/office/powerpoint/2010/main" val="3285362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124</Words>
  <Application>Microsoft Office PowerPoint</Application>
  <PresentationFormat>Geniş ekran</PresentationFormat>
  <Paragraphs>29</Paragraphs>
  <Slides>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sahin</dc:creator>
  <cp:lastModifiedBy>Emel ÖNEY</cp:lastModifiedBy>
  <cp:revision>41</cp:revision>
  <cp:lastPrinted>2026-09-07T13:51:53Z</cp:lastPrinted>
  <dcterms:created xsi:type="dcterms:W3CDTF">2023-10-03T17:46:53Z</dcterms:created>
  <dcterms:modified xsi:type="dcterms:W3CDTF">2026-09-18T10:45:07Z</dcterms:modified>
</cp:coreProperties>
</file>